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3"/>
  </p:notesMasterIdLst>
  <p:sldIdLst>
    <p:sldId id="256" r:id="rId5"/>
    <p:sldId id="258" r:id="rId6"/>
    <p:sldId id="259" r:id="rId7"/>
    <p:sldId id="263" r:id="rId8"/>
    <p:sldId id="262" r:id="rId9"/>
    <p:sldId id="257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6"/>
    <a:srgbClr val="00A0E3"/>
    <a:srgbClr val="D4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21" autoAdjust="0"/>
    <p:restoredTop sz="94694"/>
  </p:normalViewPr>
  <p:slideViewPr>
    <p:cSldViewPr snapToGrid="0">
      <p:cViewPr varScale="1">
        <p:scale>
          <a:sx n="137" d="100"/>
          <a:sy n="137" d="100"/>
        </p:scale>
        <p:origin x="4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5EB4-186E-4F42-AB6F-B5A2610FEFCB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7156-4789-D94D-8955-73AFE5E83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76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7156-4789-D94D-8955-73AFE5E83FB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095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7156-4789-D94D-8955-73AFE5E83FB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66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7156-4789-D94D-8955-73AFE5E83FB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38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65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79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73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12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5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52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019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20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57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494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78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38FB-32A9-F24C-9172-5B8DEB0367DC}" type="datetimeFigureOut">
              <a:rPr lang="sk-SK" smtClean="0"/>
              <a:t>26. 7. 2023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  <p:sp>
        <p:nvSpPr>
          <p:cNvPr id="7" name="MSIPCMContentMarking" descr="{&quot;HashCode&quot;:417909460,&quot;Placement&quot;:&quot;Header&quot;,&quot;Top&quot;:0.0,&quot;Left&quot;:333.295349,&quot;SlideWidth&quot;:720,&quot;SlideHeight&quot;:405}">
            <a:extLst>
              <a:ext uri="{FF2B5EF4-FFF2-40B4-BE49-F238E27FC236}">
                <a16:creationId xmlns:a16="http://schemas.microsoft.com/office/drawing/2014/main" id="{91BBE745-B106-BAC9-6141-8917EA3FB657}"/>
              </a:ext>
            </a:extLst>
          </p:cNvPr>
          <p:cNvSpPr txBox="1"/>
          <p:nvPr userDrawn="1"/>
        </p:nvSpPr>
        <p:spPr>
          <a:xfrm>
            <a:off x="4232851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k-SK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14659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konomika.sme.sk/kalkulacky" TargetMode="External"/><Relationship Id="rId5" Type="http://schemas.openxmlformats.org/officeDocument/2006/relationships/hyperlink" Target="http://www.udzs-sk.sk/" TargetMode="Externa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grafika, snímka obrazovky, dizajn, logo&#10;&#10;Automaticky generovaný popis">
            <a:extLst>
              <a:ext uri="{FF2B5EF4-FFF2-40B4-BE49-F238E27FC236}">
                <a16:creationId xmlns:a16="http://schemas.microsoft.com/office/drawing/2014/main" id="{817608E5-5130-2147-A50B-CC380081E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14" y="3117286"/>
            <a:ext cx="1509648" cy="1270780"/>
          </a:xfrm>
          <a:prstGeom prst="rect">
            <a:avLst/>
          </a:prstGeom>
        </p:spPr>
      </p:pic>
      <p:pic>
        <p:nvPicPr>
          <p:cNvPr id="7" name="Obrázok 6" descr="Obrázok, na ktorom je obuv, ilustrácia, animák, dizajn&#10;&#10;Automaticky generovaný popis">
            <a:extLst>
              <a:ext uri="{FF2B5EF4-FFF2-40B4-BE49-F238E27FC236}">
                <a16:creationId xmlns:a16="http://schemas.microsoft.com/office/drawing/2014/main" id="{465D6102-76C1-2698-6A0E-BACE1D40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1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nábytok, chlap, animák&#10;&#10;Automaticky generovaný popis">
            <a:extLst>
              <a:ext uri="{FF2B5EF4-FFF2-40B4-BE49-F238E27FC236}">
                <a16:creationId xmlns:a16="http://schemas.microsoft.com/office/drawing/2014/main" id="{CA9EE182-36B0-CE00-CDFA-C81A8E59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EA1807-69A0-A92B-071E-3BC1F95F0507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</a:rPr>
              <a:t>Nemocenské dávky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BF529B2-B5F1-4CD9-473A-BEAF0EE1DFEC}"/>
              </a:ext>
            </a:extLst>
          </p:cNvPr>
          <p:cNvSpPr txBox="1"/>
          <p:nvPr/>
        </p:nvSpPr>
        <p:spPr>
          <a:xfrm>
            <a:off x="576000" y="1728000"/>
            <a:ext cx="427443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Poskytujú sa vtedy, ak bol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pracujúci pre chorobu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alebo úraz uznaný dočasne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práceneschopným (PN)</a:t>
            </a:r>
          </a:p>
        </p:txBody>
      </p:sp>
    </p:spTree>
    <p:extLst>
      <p:ext uri="{BB962C8B-B14F-4D97-AF65-F5344CB8AC3E}">
        <p14:creationId xmlns:p14="http://schemas.microsoft.com/office/powerpoint/2010/main" val="384812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cicavec, maľovanie, kreslený obrázok&#10;&#10;Automaticky generovaný popis">
            <a:extLst>
              <a:ext uri="{FF2B5EF4-FFF2-40B4-BE49-F238E27FC236}">
                <a16:creationId xmlns:a16="http://schemas.microsoft.com/office/drawing/2014/main" id="{D8088EBE-C770-2B5B-371B-C73FF1056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C86CC7-E1ED-7DBF-5C02-77A673BAB9E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Materské dávky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000E0971-2204-24B3-1E05-FC4D7CE7A43A}"/>
              </a:ext>
            </a:extLst>
          </p:cNvPr>
          <p:cNvSpPr txBox="1"/>
          <p:nvPr/>
        </p:nvSpPr>
        <p:spPr>
          <a:xfrm>
            <a:off x="576000" y="1728000"/>
            <a:ext cx="4274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Poskytujú sa poistenej z dôvodu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tehotenstva alebo starostlivosti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o narodené dieťa.</a:t>
            </a:r>
          </a:p>
        </p:txBody>
      </p:sp>
    </p:spTree>
    <p:extLst>
      <p:ext uri="{BB962C8B-B14F-4D97-AF65-F5344CB8AC3E}">
        <p14:creationId xmlns:p14="http://schemas.microsoft.com/office/powerpoint/2010/main" val="22849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ilustrácia, animák, umenie&#10;&#10; Automaticky generovaný popis so strednou spoľahlivosťou">
            <a:extLst>
              <a:ext uri="{FF2B5EF4-FFF2-40B4-BE49-F238E27FC236}">
                <a16:creationId xmlns:a16="http://schemas.microsoft.com/office/drawing/2014/main" id="{188529AA-0A99-88C8-58BB-BF631ED1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77C59B-2E05-618F-E97A-08B9D4CFDD71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Ošetrovné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10F3568-E310-7514-4970-AADE6B708960}"/>
              </a:ext>
            </a:extLst>
          </p:cNvPr>
          <p:cNvSpPr txBox="1"/>
          <p:nvPr/>
        </p:nvSpPr>
        <p:spPr>
          <a:xfrm>
            <a:off x="576000" y="1728000"/>
            <a:ext cx="427443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je nemocenská dávka poskytovaná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 dôvodu celodenného ošetrovania chorého príbuzného</a:t>
            </a:r>
          </a:p>
          <a:p>
            <a:pPr marL="285750" indent="-285750">
              <a:buFont typeface="Wingdings" pitchFamily="2" charset="2"/>
              <a:buChar char="§"/>
            </a:pP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krátkodobé ošetrovné sa poskytuje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aj z dôvodu celodennej starostlivosti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ak ide o dieťa s dlhodobo nepriaznivým zdravotným stavom</a:t>
            </a:r>
          </a:p>
        </p:txBody>
      </p:sp>
    </p:spTree>
    <p:extLst>
      <p:ext uri="{BB962C8B-B14F-4D97-AF65-F5344CB8AC3E}">
        <p14:creationId xmlns:p14="http://schemas.microsoft.com/office/powerpoint/2010/main" val="153941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ok 22" descr="Obrázok, na ktorom je snímka obrazovky, animák, kreslený obrázok, ilustrácia&#10;&#10;Automaticky generovaný popis">
            <a:extLst>
              <a:ext uri="{FF2B5EF4-FFF2-40B4-BE49-F238E27FC236}">
                <a16:creationId xmlns:a16="http://schemas.microsoft.com/office/drawing/2014/main" id="{6348A878-C041-7B2A-C5D4-B9DF48BE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C02F01-0554-0D31-5B38-CBE975E7AA9E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Ošetrovné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3C1F3AC-27AD-079F-8C6D-54F5A6562068}"/>
              </a:ext>
            </a:extLst>
          </p:cNvPr>
          <p:cNvSpPr txBox="1"/>
          <p:nvPr/>
        </p:nvSpPr>
        <p:spPr>
          <a:xfrm>
            <a:off x="576000" y="1476000"/>
            <a:ext cx="853852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Ak ochoriete a rodič zostane s Vami doma,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od Sociálnej poisťovne dostane </a:t>
            </a:r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„ošetrovné“. </a:t>
            </a:r>
          </a:p>
          <a:p>
            <a:endParaRPr lang="sk-SK" sz="1600" b="1" dirty="0">
              <a:solidFill>
                <a:srgbClr val="575756"/>
              </a:solidFill>
              <a:latin typeface="Calibri" panose="020F05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Výška ošetrovného závisí od jeho príjmu. </a:t>
            </a:r>
          </a:p>
          <a:p>
            <a:b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Príklad: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Ak mesačne zarába 1 000 € v hrubom,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tak dostane od Sociálnej poisťovne: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76F36E1-319D-A422-1685-97A911152D8B}"/>
              </a:ext>
            </a:extLst>
          </p:cNvPr>
          <p:cNvSpPr txBox="1"/>
          <p:nvPr/>
        </p:nvSpPr>
        <p:spPr>
          <a:xfrm>
            <a:off x="704459" y="3898467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DA2ED4C-B021-6763-00A1-A06D55D42116}"/>
              </a:ext>
            </a:extLst>
          </p:cNvPr>
          <p:cNvSpPr txBox="1"/>
          <p:nvPr/>
        </p:nvSpPr>
        <p:spPr>
          <a:xfrm>
            <a:off x="1625856" y="3898466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dni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4FE3065-ED30-DCE8-376C-4BB3AC417BAB}"/>
              </a:ext>
            </a:extLst>
          </p:cNvPr>
          <p:cNvSpPr txBox="1"/>
          <p:nvPr/>
        </p:nvSpPr>
        <p:spPr>
          <a:xfrm>
            <a:off x="1145329" y="3841725"/>
            <a:ext cx="4711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200" b="1" dirty="0">
                <a:solidFill>
                  <a:srgbClr val="00A0E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46706AF-026E-4BD6-3630-6B453E8FFA89}"/>
              </a:ext>
            </a:extLst>
          </p:cNvPr>
          <p:cNvSpPr txBox="1"/>
          <p:nvPr/>
        </p:nvSpPr>
        <p:spPr>
          <a:xfrm>
            <a:off x="603137" y="4246921"/>
            <a:ext cx="15615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54,30 €</a:t>
            </a:r>
            <a:endParaRPr lang="sk-SK" sz="24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6749D8F-881B-AE3D-559B-724D10A7AEBD}"/>
              </a:ext>
            </a:extLst>
          </p:cNvPr>
          <p:cNvSpPr txBox="1"/>
          <p:nvPr/>
        </p:nvSpPr>
        <p:spPr>
          <a:xfrm>
            <a:off x="2585743" y="3898467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za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10B2FBC-C469-2D34-1B84-08AA2C46CFA3}"/>
              </a:ext>
            </a:extLst>
          </p:cNvPr>
          <p:cNvSpPr txBox="1"/>
          <p:nvPr/>
        </p:nvSpPr>
        <p:spPr>
          <a:xfrm>
            <a:off x="3507140" y="3898466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dni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E9B15AE3-BD2F-76BA-A3C7-AE226336491F}"/>
              </a:ext>
            </a:extLst>
          </p:cNvPr>
          <p:cNvSpPr txBox="1"/>
          <p:nvPr/>
        </p:nvSpPr>
        <p:spPr>
          <a:xfrm>
            <a:off x="3026613" y="3841725"/>
            <a:ext cx="4711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200" b="1" dirty="0">
                <a:solidFill>
                  <a:srgbClr val="00A0E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508D393B-4BEA-4B43-EE2A-C742F497E7DA}"/>
              </a:ext>
            </a:extLst>
          </p:cNvPr>
          <p:cNvSpPr txBox="1"/>
          <p:nvPr/>
        </p:nvSpPr>
        <p:spPr>
          <a:xfrm>
            <a:off x="2484421" y="4246921"/>
            <a:ext cx="15615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90,50 €</a:t>
            </a:r>
            <a:endParaRPr lang="sk-SK" sz="24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9AAAB59-994E-1F63-9072-8E509F00C4D2}"/>
              </a:ext>
            </a:extLst>
          </p:cNvPr>
          <p:cNvSpPr txBox="1"/>
          <p:nvPr/>
        </p:nvSpPr>
        <p:spPr>
          <a:xfrm>
            <a:off x="4470523" y="3898468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49BADBC2-FE01-3752-4B8F-4618E1186CF8}"/>
              </a:ext>
            </a:extLst>
          </p:cNvPr>
          <p:cNvSpPr txBox="1"/>
          <p:nvPr/>
        </p:nvSpPr>
        <p:spPr>
          <a:xfrm>
            <a:off x="5391920" y="3898467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dni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5FE84391-33CB-CDB2-2BFD-96BE6A992233}"/>
              </a:ext>
            </a:extLst>
          </p:cNvPr>
          <p:cNvSpPr txBox="1"/>
          <p:nvPr/>
        </p:nvSpPr>
        <p:spPr>
          <a:xfrm>
            <a:off x="4911393" y="3841726"/>
            <a:ext cx="4711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200" b="1" dirty="0">
                <a:solidFill>
                  <a:srgbClr val="00A0E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B02156B5-DC49-4356-BA67-D8B3C540B7E9}"/>
              </a:ext>
            </a:extLst>
          </p:cNvPr>
          <p:cNvSpPr txBox="1"/>
          <p:nvPr/>
        </p:nvSpPr>
        <p:spPr>
          <a:xfrm>
            <a:off x="4369201" y="4246922"/>
            <a:ext cx="15615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180,90 €</a:t>
            </a:r>
            <a:endParaRPr lang="sk-SK" sz="24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1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nímka obrazovky, grafika, text, dizajn&#10;&#10;Automaticky generovaný popis">
            <a:extLst>
              <a:ext uri="{FF2B5EF4-FFF2-40B4-BE49-F238E27FC236}">
                <a16:creationId xmlns:a16="http://schemas.microsoft.com/office/drawing/2014/main" id="{FA37D672-E63D-0425-6151-AF9EDFC0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A7CB7D-CAE7-1C28-5DD5-2D335E901860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Dávky v nezamestnanosti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EF47F77-3398-E77F-A2DC-8447C62900D5}"/>
              </a:ext>
            </a:extLst>
          </p:cNvPr>
          <p:cNvSpPr txBox="1"/>
          <p:nvPr/>
        </p:nvSpPr>
        <p:spPr>
          <a:xfrm>
            <a:off x="576000" y="1728000"/>
            <a:ext cx="427443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slúžia na zabezpečenie príjmu poistenca v dôsledku nezamestnanosti</a:t>
            </a: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nárok na dávku má zamestnanec, alebo dobrovoľne poistená osoba, ktorá splnila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všetky zákonné podmienky</a:t>
            </a:r>
          </a:p>
        </p:txBody>
      </p:sp>
    </p:spTree>
    <p:extLst>
      <p:ext uri="{BB962C8B-B14F-4D97-AF65-F5344CB8AC3E}">
        <p14:creationId xmlns:p14="http://schemas.microsoft.com/office/powerpoint/2010/main" val="345386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animácia, kreslený obrázok, ilustrácia&#10;&#10;Automaticky generovaný popis">
            <a:extLst>
              <a:ext uri="{FF2B5EF4-FFF2-40B4-BE49-F238E27FC236}">
                <a16:creationId xmlns:a16="http://schemas.microsoft.com/office/drawing/2014/main" id="{E103D55D-2505-38D3-5B4F-1A5E46617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16EC77-2E07-C48B-9385-8B6F86E354E0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Vdovský a vdovecký dôchodok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BAFE4F0-E957-9656-41FD-7CF03685EF6A}"/>
              </a:ext>
            </a:extLst>
          </p:cNvPr>
          <p:cNvSpPr txBox="1"/>
          <p:nvPr/>
        </p:nvSpPr>
        <p:spPr>
          <a:xfrm>
            <a:off x="576000" y="1728000"/>
            <a:ext cx="427443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účelom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vdovského dôchodku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je zabezpečiť vdove príjem v prípade úmrtia jej manžela</a:t>
            </a:r>
          </a:p>
          <a:p>
            <a:pPr marL="285750" indent="-285750">
              <a:buFont typeface="Wingdings" pitchFamily="2" charset="2"/>
              <a:buChar char="§"/>
            </a:pP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účelom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vdoveckého dôchodku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je zabezpečiť vdovcovi príjem v prípade úmrtia jeho manželky</a:t>
            </a:r>
          </a:p>
        </p:txBody>
      </p:sp>
    </p:spTree>
    <p:extLst>
      <p:ext uri="{BB962C8B-B14F-4D97-AF65-F5344CB8AC3E}">
        <p14:creationId xmlns:p14="http://schemas.microsoft.com/office/powerpoint/2010/main" val="410646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osoba, ilustrácia, umenie&#10;&#10;Automaticky generovaný popis">
            <a:extLst>
              <a:ext uri="{FF2B5EF4-FFF2-40B4-BE49-F238E27FC236}">
                <a16:creationId xmlns:a16="http://schemas.microsoft.com/office/drawing/2014/main" id="{ABD13FE7-6A51-EDD8-E1A8-7EC90751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4D4480-FDB7-244A-218C-109C8EABDEF9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Sirotský dôchodok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6CB0452-0283-A434-46C1-3B016419EDAF}"/>
              </a:ext>
            </a:extLst>
          </p:cNvPr>
          <p:cNvSpPr txBox="1"/>
          <p:nvPr/>
        </p:nvSpPr>
        <p:spPr>
          <a:xfrm>
            <a:off x="576000" y="1728000"/>
            <a:ext cx="42744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účelom sirotského dôchodku je zabezpečiť sirote príjem v prípade úmrtia jej rodiča (i oboch)</a:t>
            </a:r>
          </a:p>
        </p:txBody>
      </p:sp>
    </p:spTree>
    <p:extLst>
      <p:ext uri="{BB962C8B-B14F-4D97-AF65-F5344CB8AC3E}">
        <p14:creationId xmlns:p14="http://schemas.microsoft.com/office/powerpoint/2010/main" val="30257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koleso&#10;&#10;Automaticky generovaný popis">
            <a:extLst>
              <a:ext uri="{FF2B5EF4-FFF2-40B4-BE49-F238E27FC236}">
                <a16:creationId xmlns:a16="http://schemas.microsoft.com/office/drawing/2014/main" id="{92DEBA28-4516-A64C-AEA0-3C28B76B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425B10-312D-4866-218F-AA68E56E9130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Invalidný dôchodok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B7B7BC9-3025-E827-319F-21E578D90C7F}"/>
              </a:ext>
            </a:extLst>
          </p:cNvPr>
          <p:cNvSpPr txBox="1"/>
          <p:nvPr/>
        </p:nvSpPr>
        <p:spPr>
          <a:xfrm>
            <a:off x="576000" y="1728000"/>
            <a:ext cx="853852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Zabezpečuje poistencovi príjem v prípade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poklesu schopnosti vykonávať zárobkovú činnosť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 dôvodu dlhodobého nepriaznivého zdravotného stavu.</a:t>
            </a:r>
          </a:p>
          <a:p>
            <a:endParaRPr lang="sk-SK" sz="1600" dirty="0">
              <a:solidFill>
                <a:srgbClr val="575756"/>
              </a:solidFill>
              <a:latin typeface="Calibri Light" panose="020F0302020204030204" pitchFamily="34" charset="0"/>
            </a:endParaRP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Dlhodobo nepriaznivý zdravotný stav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je pokles schopnosti pracovať o viac ako 40 %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 porovnaní so zdravou osobou musí ho vyhodnotiť lekár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musí pretrvávať spravidla viac ako 1 rok</a:t>
            </a: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5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kreslený obrázok, silueta, ilustrácia&#10;&#10;Automaticky generovaný popis">
            <a:extLst>
              <a:ext uri="{FF2B5EF4-FFF2-40B4-BE49-F238E27FC236}">
                <a16:creationId xmlns:a16="http://schemas.microsoft.com/office/drawing/2014/main" id="{2267DCF2-06EE-4A0B-DEED-A9ED3D0C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31FB54-4277-DC27-3563-CB0AAA28D0DA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Starobný dôchodok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B813344-B3D8-57B4-0A80-27AD38124DD2}"/>
              </a:ext>
            </a:extLst>
          </p:cNvPr>
          <p:cNvSpPr txBox="1"/>
          <p:nvPr/>
        </p:nvSpPr>
        <p:spPr>
          <a:xfrm>
            <a:off x="576000" y="1728000"/>
            <a:ext cx="85385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Je dôchodková dávka ktorej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účelom je zabezpečiť poistencovi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príjem v starobe.</a:t>
            </a:r>
          </a:p>
        </p:txBody>
      </p:sp>
    </p:spTree>
    <p:extLst>
      <p:ext uri="{BB962C8B-B14F-4D97-AF65-F5344CB8AC3E}">
        <p14:creationId xmlns:p14="http://schemas.microsoft.com/office/powerpoint/2010/main" val="292725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 descr="Obrázok, na ktorom je ošatenie, animák, kreativita&#10;&#10;Automaticky generovaný popis">
            <a:extLst>
              <a:ext uri="{FF2B5EF4-FFF2-40B4-BE49-F238E27FC236}">
                <a16:creationId xmlns:a16="http://schemas.microsoft.com/office/drawing/2014/main" id="{7E0BFABD-3F8D-A3BD-58EF-869C57589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8" cy="5143499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E5B49D5C-F1B3-8D14-02DF-4A93D5194E9F}"/>
              </a:ext>
            </a:extLst>
          </p:cNvPr>
          <p:cNvSpPr/>
          <p:nvPr/>
        </p:nvSpPr>
        <p:spPr>
          <a:xfrm>
            <a:off x="516831" y="2510653"/>
            <a:ext cx="733471" cy="733471"/>
          </a:xfrm>
          <a:prstGeom prst="ellipse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2AF53C7-0514-6C30-6852-7A8A8A5AE4AE}"/>
              </a:ext>
            </a:extLst>
          </p:cNvPr>
          <p:cNvSpPr/>
          <p:nvPr/>
        </p:nvSpPr>
        <p:spPr>
          <a:xfrm>
            <a:off x="2632541" y="2510652"/>
            <a:ext cx="733471" cy="733471"/>
          </a:xfrm>
          <a:prstGeom prst="ellipse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4DB82-99C4-7DD4-E809-DA0453C4EA5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Starobný dôchodok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D10264E-51D8-EC1C-99A6-A40FB9B8F18F}"/>
              </a:ext>
            </a:extLst>
          </p:cNvPr>
          <p:cNvSpPr txBox="1"/>
          <p:nvPr/>
        </p:nvSpPr>
        <p:spPr>
          <a:xfrm>
            <a:off x="605472" y="1736573"/>
            <a:ext cx="31594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Priemerný vek dožitia na Slovensku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D4A7FF5-C4B2-F634-21EE-20419A7E0A97}"/>
              </a:ext>
            </a:extLst>
          </p:cNvPr>
          <p:cNvSpPr txBox="1"/>
          <p:nvPr/>
        </p:nvSpPr>
        <p:spPr>
          <a:xfrm>
            <a:off x="5379097" y="1611946"/>
            <a:ext cx="37649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Vek odchodu do dôchodku je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B925D9F-F5AE-C9E5-C883-FB3FD8619B4D}"/>
              </a:ext>
            </a:extLst>
          </p:cNvPr>
          <p:cNvSpPr txBox="1"/>
          <p:nvPr/>
        </p:nvSpPr>
        <p:spPr>
          <a:xfrm>
            <a:off x="5379098" y="2870058"/>
            <a:ext cx="37649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Priemerný mesačný dôchodok je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78F8AAC-147B-FD73-31BF-E67F669D5014}"/>
              </a:ext>
            </a:extLst>
          </p:cNvPr>
          <p:cNvSpPr txBox="1"/>
          <p:nvPr/>
        </p:nvSpPr>
        <p:spPr>
          <a:xfrm>
            <a:off x="5379098" y="4007526"/>
            <a:ext cx="376490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1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Ako žijú Vaši starí rodičia </a:t>
            </a:r>
            <a:endParaRPr lang="sk-SK" sz="21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  <a:p>
            <a:r>
              <a:rPr lang="sk-SK" sz="21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s polovičným príjmom?</a:t>
            </a:r>
            <a:endParaRPr lang="sk-SK" sz="21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D94C15C-F61F-1B7A-3DCF-612A77069813}"/>
              </a:ext>
            </a:extLst>
          </p:cNvPr>
          <p:cNvSpPr txBox="1"/>
          <p:nvPr/>
        </p:nvSpPr>
        <p:spPr>
          <a:xfrm>
            <a:off x="5379098" y="1880079"/>
            <a:ext cx="37649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63 rokov</a:t>
            </a:r>
            <a:endParaRPr lang="sk-SK" sz="3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83AD791-6A04-5388-7FF0-9F9F3714CDD3}"/>
              </a:ext>
            </a:extLst>
          </p:cNvPr>
          <p:cNvSpPr txBox="1"/>
          <p:nvPr/>
        </p:nvSpPr>
        <p:spPr>
          <a:xfrm>
            <a:off x="5379098" y="3121372"/>
            <a:ext cx="3764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578,50 €</a:t>
            </a:r>
            <a:endParaRPr lang="sk-SK" sz="3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50F19FB-AE09-F4B9-9D5F-89749AAD3EFF}"/>
              </a:ext>
            </a:extLst>
          </p:cNvPr>
          <p:cNvSpPr txBox="1"/>
          <p:nvPr/>
        </p:nvSpPr>
        <p:spPr>
          <a:xfrm>
            <a:off x="619467" y="2538642"/>
            <a:ext cx="5007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80</a:t>
            </a:r>
            <a:endParaRPr lang="sk-SK" sz="3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4A796AF-A7C8-9296-6E43-F52E8FB996E6}"/>
              </a:ext>
            </a:extLst>
          </p:cNvPr>
          <p:cNvSpPr txBox="1"/>
          <p:nvPr/>
        </p:nvSpPr>
        <p:spPr>
          <a:xfrm>
            <a:off x="619465" y="2946668"/>
            <a:ext cx="5007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rokov</a:t>
            </a:r>
            <a:endParaRPr lang="sk-SK" sz="1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B3E9A4C-97EB-CE35-532F-C24883507715}"/>
              </a:ext>
            </a:extLst>
          </p:cNvPr>
          <p:cNvSpPr txBox="1"/>
          <p:nvPr/>
        </p:nvSpPr>
        <p:spPr>
          <a:xfrm>
            <a:off x="2748908" y="2546558"/>
            <a:ext cx="5007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73</a:t>
            </a:r>
            <a:endParaRPr lang="sk-SK" sz="3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8949DDD-8431-79D4-B800-BCD3F9B31838}"/>
              </a:ext>
            </a:extLst>
          </p:cNvPr>
          <p:cNvSpPr txBox="1"/>
          <p:nvPr/>
        </p:nvSpPr>
        <p:spPr>
          <a:xfrm>
            <a:off x="2748906" y="2954584"/>
            <a:ext cx="5007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rokov</a:t>
            </a:r>
            <a:endParaRPr lang="sk-SK" sz="1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7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id="{FEA040DE-6C02-0916-5AD5-CC2F5EF0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1CB32165-E654-BDB9-52E5-5E68CB5A2439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</a:rPr>
              <a:t>Delenie poisťovní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8506E9F-E5DE-521A-490C-3A92B3C66A52}"/>
              </a:ext>
            </a:extLst>
          </p:cNvPr>
          <p:cNvSpPr txBox="1">
            <a:spLocks/>
          </p:cNvSpPr>
          <p:nvPr/>
        </p:nvSpPr>
        <p:spPr>
          <a:xfrm>
            <a:off x="582612" y="1697101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300" dirty="0">
                <a:solidFill>
                  <a:srgbClr val="00A0E3"/>
                </a:solidFill>
                <a:effectLst/>
              </a:rPr>
              <a:t>ZDRAVOTNÉ POISŤOVNE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BF4AEB0-64D3-6E63-584D-2A58C5C28443}"/>
              </a:ext>
            </a:extLst>
          </p:cNvPr>
          <p:cNvSpPr txBox="1">
            <a:spLocks/>
          </p:cNvSpPr>
          <p:nvPr/>
        </p:nvSpPr>
        <p:spPr>
          <a:xfrm>
            <a:off x="3614529" y="1697100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300" dirty="0">
                <a:solidFill>
                  <a:srgbClr val="00A0E3"/>
                </a:solidFill>
                <a:effectLst/>
              </a:rPr>
              <a:t>SOCIÁLNA POISŤOVŇA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A14330-E945-0A62-2467-4FC8D96C52B7}"/>
              </a:ext>
            </a:extLst>
          </p:cNvPr>
          <p:cNvSpPr txBox="1">
            <a:spLocks/>
          </p:cNvSpPr>
          <p:nvPr/>
        </p:nvSpPr>
        <p:spPr>
          <a:xfrm>
            <a:off x="6646446" y="1697099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300" dirty="0">
                <a:solidFill>
                  <a:srgbClr val="00A0E3"/>
                </a:solidFill>
                <a:effectLst/>
              </a:rPr>
              <a:t>KOMERČNÉ POISŤOVNE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B2F0DCE-0FAE-C23C-FEBB-534771C0F341}"/>
              </a:ext>
            </a:extLst>
          </p:cNvPr>
          <p:cNvSpPr txBox="1">
            <a:spLocks/>
          </p:cNvSpPr>
          <p:nvPr/>
        </p:nvSpPr>
        <p:spPr>
          <a:xfrm>
            <a:off x="582613" y="4290551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100" dirty="0">
                <a:solidFill>
                  <a:srgbClr val="00A0E3"/>
                </a:solidFill>
              </a:rPr>
              <a:t>z</a:t>
            </a:r>
            <a:r>
              <a:rPr lang="sk-SK" sz="1100" dirty="0">
                <a:solidFill>
                  <a:srgbClr val="00A0E3"/>
                </a:solidFill>
                <a:effectLst/>
              </a:rPr>
              <a:t>dravotné poistenie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91C7807-3826-9CC5-0ABC-31C657102780}"/>
              </a:ext>
            </a:extLst>
          </p:cNvPr>
          <p:cNvSpPr txBox="1">
            <a:spLocks/>
          </p:cNvSpPr>
          <p:nvPr/>
        </p:nvSpPr>
        <p:spPr>
          <a:xfrm>
            <a:off x="3582999" y="4290550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100" dirty="0">
                <a:solidFill>
                  <a:srgbClr val="00A0E3"/>
                </a:solidFill>
              </a:rPr>
              <a:t>sociálne</a:t>
            </a:r>
            <a:r>
              <a:rPr lang="sk-SK" sz="1100" dirty="0">
                <a:solidFill>
                  <a:srgbClr val="00A0E3"/>
                </a:solidFill>
                <a:effectLst/>
              </a:rPr>
              <a:t> poistenie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8D89C44-C5C5-1035-78AB-26212DBF5685}"/>
              </a:ext>
            </a:extLst>
          </p:cNvPr>
          <p:cNvSpPr txBox="1">
            <a:spLocks/>
          </p:cNvSpPr>
          <p:nvPr/>
        </p:nvSpPr>
        <p:spPr>
          <a:xfrm>
            <a:off x="6578130" y="4290550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100" dirty="0">
                <a:solidFill>
                  <a:srgbClr val="00A0E3"/>
                </a:solidFill>
              </a:rPr>
              <a:t>komerčné</a:t>
            </a:r>
            <a:r>
              <a:rPr lang="sk-SK" sz="1100" dirty="0">
                <a:solidFill>
                  <a:srgbClr val="00A0E3"/>
                </a:solidFill>
                <a:effectLst/>
              </a:rPr>
              <a:t> poistenie</a:t>
            </a:r>
          </a:p>
        </p:txBody>
      </p:sp>
    </p:spTree>
    <p:extLst>
      <p:ext uri="{BB962C8B-B14F-4D97-AF65-F5344CB8AC3E}">
        <p14:creationId xmlns:p14="http://schemas.microsoft.com/office/powerpoint/2010/main" val="301804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D285E07-16AC-A445-4953-1BD67E1C0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CA49AE-0547-25C3-918A-69EE7D230D70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Starobný dôchodok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BA1AC35-B4EE-72ED-BD46-69253A50BAD1}"/>
              </a:ext>
            </a:extLst>
          </p:cNvPr>
          <p:cNvSpPr txBox="1"/>
          <p:nvPr/>
        </p:nvSpPr>
        <p:spPr>
          <a:xfrm>
            <a:off x="605472" y="1736573"/>
            <a:ext cx="3294724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SDS označované aj ako </a:t>
            </a:r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„druhý pilier“ 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má spolu s dôchodkovým poistením zabezpečiť sporiteľovi príjem v starobe. </a:t>
            </a:r>
          </a:p>
          <a:p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Vstup do II. piliera je možný do 35 rokov. Povinné odvody na dôchodkové poistenie sa rozdelia na dve časti.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AB8E66A-CADD-74B4-FC71-9C9A530A9DA5}"/>
              </a:ext>
            </a:extLst>
          </p:cNvPr>
          <p:cNvSpPr txBox="1"/>
          <p:nvPr/>
        </p:nvSpPr>
        <p:spPr>
          <a:xfrm>
            <a:off x="5348534" y="4045509"/>
            <a:ext cx="898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tarobné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86C215D-1E36-64EE-D784-329DA2A85D18}"/>
              </a:ext>
            </a:extLst>
          </p:cNvPr>
          <p:cNvSpPr txBox="1"/>
          <p:nvPr/>
        </p:nvSpPr>
        <p:spPr>
          <a:xfrm>
            <a:off x="6261376" y="4045508"/>
            <a:ext cx="11797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D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ôchodkové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4F93BFD-80E4-9EF9-B10C-799638EECABD}"/>
              </a:ext>
            </a:extLst>
          </p:cNvPr>
          <p:cNvSpPr txBox="1"/>
          <p:nvPr/>
        </p:nvSpPr>
        <p:spPr>
          <a:xfrm>
            <a:off x="7433925" y="4045507"/>
            <a:ext cx="898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porenie</a:t>
            </a:r>
          </a:p>
        </p:txBody>
      </p:sp>
    </p:spTree>
    <p:extLst>
      <p:ext uri="{BB962C8B-B14F-4D97-AF65-F5344CB8AC3E}">
        <p14:creationId xmlns:p14="http://schemas.microsoft.com/office/powerpoint/2010/main" val="238620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99B6F70E-C0B5-66C4-C538-7CBA600D4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2E1BAB6E-158D-BA6E-39F6-7D2B9E60C1A8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Starobný dôchodok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A6BE7DB-474B-22AB-68BC-6BAF3FFDA405}"/>
              </a:ext>
            </a:extLst>
          </p:cNvPr>
          <p:cNvSpPr txBox="1"/>
          <p:nvPr/>
        </p:nvSpPr>
        <p:spPr>
          <a:xfrm>
            <a:off x="576000" y="1728000"/>
            <a:ext cx="3294724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DDS označované aj ako </a:t>
            </a:r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„tretí pilier“ 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ponúka pravidelné sporenie nad rámec povinného dôchodkového sporenia v Sociálnej poisťovni. </a:t>
            </a: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Keď začnete </a:t>
            </a:r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pracovať</a:t>
            </a:r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je dobré si ho </a:t>
            </a:r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uzatvoriť.</a:t>
            </a:r>
            <a:endParaRPr lang="sk-SK" sz="16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Zamestnávateľ vám bude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do neho prispievať.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Váš dôchodok sa tak mesačne </a:t>
            </a:r>
          </a:p>
          <a:p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zvýši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v priemere </a:t>
            </a:r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o 150 až 200 €.</a:t>
            </a:r>
            <a:endParaRPr lang="sk-SK" sz="16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D4C670D-0CC0-AFF6-ED6F-C5541EAB37C2}"/>
              </a:ext>
            </a:extLst>
          </p:cNvPr>
          <p:cNvSpPr txBox="1"/>
          <p:nvPr/>
        </p:nvSpPr>
        <p:spPr>
          <a:xfrm>
            <a:off x="5348534" y="4045509"/>
            <a:ext cx="898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tarobné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F3D2A54-1E72-D5AF-C971-EAA065204F09}"/>
              </a:ext>
            </a:extLst>
          </p:cNvPr>
          <p:cNvSpPr txBox="1"/>
          <p:nvPr/>
        </p:nvSpPr>
        <p:spPr>
          <a:xfrm>
            <a:off x="6261376" y="4045508"/>
            <a:ext cx="11797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D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ôchodkové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C947E4E-6035-0E65-C522-B57236F81CB6}"/>
              </a:ext>
            </a:extLst>
          </p:cNvPr>
          <p:cNvSpPr txBox="1"/>
          <p:nvPr/>
        </p:nvSpPr>
        <p:spPr>
          <a:xfrm>
            <a:off x="7433925" y="4045507"/>
            <a:ext cx="898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porenie</a:t>
            </a:r>
          </a:p>
        </p:txBody>
      </p:sp>
    </p:spTree>
    <p:extLst>
      <p:ext uri="{BB962C8B-B14F-4D97-AF65-F5344CB8AC3E}">
        <p14:creationId xmlns:p14="http://schemas.microsoft.com/office/powerpoint/2010/main" val="407992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pozemné vozidlo, vozidlo, auto, koleso&#10;&#10;Automaticky generovaný popis">
            <a:extLst>
              <a:ext uri="{FF2B5EF4-FFF2-40B4-BE49-F238E27FC236}">
                <a16:creationId xmlns:a16="http://schemas.microsoft.com/office/drawing/2014/main" id="{F479BB32-6AA4-AE28-EEA3-3A071F9B3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64D7267-D8D7-FA6B-6319-0F95B13AC332}"/>
              </a:ext>
            </a:extLst>
          </p:cNvPr>
          <p:cNvSpPr txBox="1">
            <a:spLocks/>
          </p:cNvSpPr>
          <p:nvPr/>
        </p:nvSpPr>
        <p:spPr>
          <a:xfrm>
            <a:off x="-1" y="1520847"/>
            <a:ext cx="4677655" cy="1790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5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KOMERČNÉ POISTENIE</a:t>
            </a:r>
          </a:p>
        </p:txBody>
      </p:sp>
    </p:spTree>
    <p:extLst>
      <p:ext uri="{BB962C8B-B14F-4D97-AF65-F5344CB8AC3E}">
        <p14:creationId xmlns:p14="http://schemas.microsoft.com/office/powerpoint/2010/main" val="265197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snímka obrazovky, logo&#10;&#10;Automaticky generovaný popis">
            <a:extLst>
              <a:ext uri="{FF2B5EF4-FFF2-40B4-BE49-F238E27FC236}">
                <a16:creationId xmlns:a16="http://schemas.microsoft.com/office/drawing/2014/main" id="{ABE4EAFC-3A11-5BE7-DF15-5066A478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9335" cy="51408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A05FEA-2345-9392-BF92-A5A2B9EAF8BF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Komerčné poistenie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66C2FB8-71D9-66D9-A375-10293F9EADFD}"/>
              </a:ext>
            </a:extLst>
          </p:cNvPr>
          <p:cNvSpPr txBox="1"/>
          <p:nvPr/>
        </p:nvSpPr>
        <p:spPr>
          <a:xfrm>
            <a:off x="576000" y="2451121"/>
            <a:ext cx="427443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je dobrovoľné</a:t>
            </a: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patrí do súkromného sektora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finančných služieb</a:t>
            </a: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ponúkajú ho súkromné poisťovne</a:t>
            </a:r>
          </a:p>
        </p:txBody>
      </p:sp>
    </p:spTree>
    <p:extLst>
      <p:ext uri="{BB962C8B-B14F-4D97-AF65-F5344CB8AC3E}">
        <p14:creationId xmlns:p14="http://schemas.microsoft.com/office/powerpoint/2010/main" val="2443119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grafika, kreslený obrázok, grafický dizajn, ilustrácia&#10;&#10;Automaticky generovaný popis">
            <a:extLst>
              <a:ext uri="{FF2B5EF4-FFF2-40B4-BE49-F238E27FC236}">
                <a16:creationId xmlns:a16="http://schemas.microsoft.com/office/drawing/2014/main" id="{18B056EE-B7F5-9E4F-A571-551507D0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86532D-96CD-CB8A-566B-98DD02FD6E9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Tipy komerčného poistenia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DA15D06-E3BA-00AC-308C-467CFAEB7E1F}"/>
              </a:ext>
            </a:extLst>
          </p:cNvPr>
          <p:cNvSpPr txBox="1"/>
          <p:nvPr/>
        </p:nvSpPr>
        <p:spPr>
          <a:xfrm>
            <a:off x="576000" y="1728000"/>
            <a:ext cx="160736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úmrtie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úraz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invalidita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vážna choroba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hospitalizácia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AB86936-0D2E-784B-499C-37BDA149BF4A}"/>
              </a:ext>
            </a:extLst>
          </p:cNvPr>
          <p:cNvSpPr txBox="1"/>
          <p:nvPr/>
        </p:nvSpPr>
        <p:spPr>
          <a:xfrm>
            <a:off x="4572000" y="1728000"/>
            <a:ext cx="160736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dom/byt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auto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cestovanie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zodpovednosť</a:t>
            </a:r>
          </a:p>
        </p:txBody>
      </p:sp>
    </p:spTree>
    <p:extLst>
      <p:ext uri="{BB962C8B-B14F-4D97-AF65-F5344CB8AC3E}">
        <p14:creationId xmlns:p14="http://schemas.microsoft.com/office/powerpoint/2010/main" val="110990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D61E2EFA-5E0A-8DAF-DB34-990B52761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C6985A-AED6-8BC3-BAC7-8A5FB8888BD9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26 poisťovní na Slovensku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1C86A73-AB75-DFBC-4B2E-6E02C28D8532}"/>
              </a:ext>
            </a:extLst>
          </p:cNvPr>
          <p:cNvSpPr txBox="1"/>
          <p:nvPr/>
        </p:nvSpPr>
        <p:spPr>
          <a:xfrm>
            <a:off x="1518392" y="1630035"/>
            <a:ext cx="329472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Na Slovensku vykradnú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 priemere 5 bytov denne.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Len každá 3. nehnuteľnosť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je chránená poistením.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755BE2C-06DD-6AB6-6E81-15FB6EDE2847}"/>
              </a:ext>
            </a:extLst>
          </p:cNvPr>
          <p:cNvSpPr txBox="1"/>
          <p:nvPr/>
        </p:nvSpPr>
        <p:spPr>
          <a:xfrm>
            <a:off x="5649685" y="1630034"/>
            <a:ext cx="32947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Medzi najčastejšie športové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úrazy patrí podvrtnutie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kolenného kĺbu pri behu a futbale.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DBC7913-9CA2-26C1-0C3C-713CC6B2DC59}"/>
              </a:ext>
            </a:extLst>
          </p:cNvPr>
          <p:cNvSpPr txBox="1"/>
          <p:nvPr/>
        </p:nvSpPr>
        <p:spPr>
          <a:xfrm>
            <a:off x="1518392" y="3492703"/>
            <a:ext cx="3294724" cy="671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Ročne sa stane na našich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cestách okolo 12 500 dopravných nehôd.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61AB69A-1EE9-F8E0-5C35-4B3767CDE124}"/>
              </a:ext>
            </a:extLst>
          </p:cNvPr>
          <p:cNvSpPr txBox="1"/>
          <p:nvPr/>
        </p:nvSpPr>
        <p:spPr>
          <a:xfrm>
            <a:off x="5649685" y="3481510"/>
            <a:ext cx="32947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Každý štvrtý Slovák 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sa počas svojho života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lieči na rakovinu.</a:t>
            </a:r>
          </a:p>
        </p:txBody>
      </p:sp>
    </p:spTree>
    <p:extLst>
      <p:ext uri="{BB962C8B-B14F-4D97-AF65-F5344CB8AC3E}">
        <p14:creationId xmlns:p14="http://schemas.microsoft.com/office/powerpoint/2010/main" val="3907236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ošatenie, osoba, animák&#10;&#10;Automaticky generovaný popis">
            <a:extLst>
              <a:ext uri="{FF2B5EF4-FFF2-40B4-BE49-F238E27FC236}">
                <a16:creationId xmlns:a16="http://schemas.microsoft.com/office/drawing/2014/main" id="{4875077E-52CE-C9C9-B413-30F4BE73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AE401E-D600-DA27-28F9-3F1828444532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Poistná udalosť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89A7A91-586C-16A8-45B3-866601FBA058}"/>
              </a:ext>
            </a:extLst>
          </p:cNvPr>
          <p:cNvSpPr txBox="1"/>
          <p:nvPr/>
        </p:nvSpPr>
        <p:spPr>
          <a:xfrm>
            <a:off x="605472" y="2683630"/>
            <a:ext cx="3294724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poistený je povinný nahlásiť </a:t>
            </a:r>
            <a:b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takúto udalosť poisťovni, 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poisťovňa posúdi nárok </a:t>
            </a:r>
            <a:b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na poistné plnenie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poisťovňa vyplatí poistné plnenie poistenému alebo poškodenému</a:t>
            </a:r>
          </a:p>
          <a:p>
            <a:endParaRPr lang="sk-SK" sz="15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9FE869-65CF-13DB-8706-AFD9702B2F82}"/>
              </a:ext>
            </a:extLst>
          </p:cNvPr>
          <p:cNvSpPr txBox="1">
            <a:spLocks/>
          </p:cNvSpPr>
          <p:nvPr/>
        </p:nvSpPr>
        <p:spPr>
          <a:xfrm>
            <a:off x="516832" y="1538371"/>
            <a:ext cx="8627167" cy="868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Je to náhodná udalosť, pri ktorej vzniká </a:t>
            </a:r>
            <a:b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nárok na poistné plnenie.</a:t>
            </a:r>
          </a:p>
        </p:txBody>
      </p:sp>
    </p:spTree>
    <p:extLst>
      <p:ext uri="{BB962C8B-B14F-4D97-AF65-F5344CB8AC3E}">
        <p14:creationId xmlns:p14="http://schemas.microsoft.com/office/powerpoint/2010/main" val="28356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dom, kreslený obrázok, animák, ilustrácia&#10;&#10;Automaticky generovaný popis">
            <a:extLst>
              <a:ext uri="{FF2B5EF4-FFF2-40B4-BE49-F238E27FC236}">
                <a16:creationId xmlns:a16="http://schemas.microsoft.com/office/drawing/2014/main" id="{B451A260-19B0-3C34-0DDC-E51A2E6C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199479-BCE2-F99F-082A-22B93E4BCC01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Čo je poistná udalosť?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40E0183-2174-791A-4A86-EAF3B5B06A68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Keď vám zhorí </a:t>
            </a:r>
            <a:b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strecha</a:t>
            </a:r>
          </a:p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nad hlavou</a:t>
            </a:r>
          </a:p>
        </p:txBody>
      </p:sp>
    </p:spTree>
    <p:extLst>
      <p:ext uri="{BB962C8B-B14F-4D97-AF65-F5344CB8AC3E}">
        <p14:creationId xmlns:p14="http://schemas.microsoft.com/office/powerpoint/2010/main" val="58291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ozidlo, pozemné vozidlo, koleso, dizajn auta&#10;&#10;Automaticky generovaný popis">
            <a:extLst>
              <a:ext uri="{FF2B5EF4-FFF2-40B4-BE49-F238E27FC236}">
                <a16:creationId xmlns:a16="http://schemas.microsoft.com/office/drawing/2014/main" id="{27B29217-3547-EEE2-A306-755B8C3E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D7BE7F-1DE0-45F1-561B-1AEB6DF01D91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Čo je poistná udalosť?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28BB8BC-BA9A-D1D8-ADD5-76C028F52B67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Keď spôsobíte </a:t>
            </a:r>
            <a:b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škodu sebe alebo </a:t>
            </a:r>
            <a:b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inému</a:t>
            </a:r>
          </a:p>
        </p:txBody>
      </p:sp>
    </p:spTree>
    <p:extLst>
      <p:ext uri="{BB962C8B-B14F-4D97-AF65-F5344CB8AC3E}">
        <p14:creationId xmlns:p14="http://schemas.microsoft.com/office/powerpoint/2010/main" val="4198818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ilustrácia, umenie&#10;&#10; Automaticky generovaný popis so strednou spoľahlivosťou">
            <a:extLst>
              <a:ext uri="{FF2B5EF4-FFF2-40B4-BE49-F238E27FC236}">
                <a16:creationId xmlns:a16="http://schemas.microsoft.com/office/drawing/2014/main" id="{1C7D10BB-C00A-1D11-E12F-CD89A0F8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ED07D49-3784-5AF0-5B19-E9BAB538A15E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Čo je poistná udalosť?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24A3970-A9F9-75B5-3B4A-2CCA34C7A347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Keď Váš </a:t>
            </a:r>
            <a:b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domov navštívi </a:t>
            </a:r>
            <a:b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nepozvaný hosť</a:t>
            </a:r>
          </a:p>
        </p:txBody>
      </p:sp>
    </p:spTree>
    <p:extLst>
      <p:ext uri="{BB962C8B-B14F-4D97-AF65-F5344CB8AC3E}">
        <p14:creationId xmlns:p14="http://schemas.microsoft.com/office/powerpoint/2010/main" val="2034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FB6C86CF-4D43-62D3-5276-814EE5B9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E306771-5C1A-231D-52FF-9A432CA18A87}"/>
              </a:ext>
            </a:extLst>
          </p:cNvPr>
          <p:cNvSpPr txBox="1">
            <a:spLocks/>
          </p:cNvSpPr>
          <p:nvPr/>
        </p:nvSpPr>
        <p:spPr>
          <a:xfrm>
            <a:off x="-1" y="1520847"/>
            <a:ext cx="4677655" cy="1790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5500" dirty="0">
                <a:solidFill>
                  <a:srgbClr val="00A0E3"/>
                </a:solidFill>
              </a:rPr>
              <a:t>ZDRAVOTNÉ</a:t>
            </a:r>
            <a:br>
              <a:rPr lang="sk-SK" sz="5500" dirty="0">
                <a:solidFill>
                  <a:srgbClr val="00A0E3"/>
                </a:solidFill>
              </a:rPr>
            </a:br>
            <a:r>
              <a:rPr lang="sk-SK" sz="5500" dirty="0">
                <a:solidFill>
                  <a:srgbClr val="00A0E3"/>
                </a:solidFill>
              </a:rPr>
              <a:t>POISTENIE</a:t>
            </a:r>
          </a:p>
        </p:txBody>
      </p:sp>
    </p:spTree>
    <p:extLst>
      <p:ext uri="{BB962C8B-B14F-4D97-AF65-F5344CB8AC3E}">
        <p14:creationId xmlns:p14="http://schemas.microsoft.com/office/powerpoint/2010/main" val="2760815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animák, kreslený obrázok, osoba&#10;&#10;Automaticky generovaný popis">
            <a:extLst>
              <a:ext uri="{FF2B5EF4-FFF2-40B4-BE49-F238E27FC236}">
                <a16:creationId xmlns:a16="http://schemas.microsoft.com/office/drawing/2014/main" id="{F00452A9-EED2-BAD1-19D2-D6D79C79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763CD6-5D01-8980-8B54-EBF207B573A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Čo je poistná udalosť?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50228AB-38CB-AF71-5EB3-B5BA65263DEC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Keď vážne ochoriete </a:t>
            </a:r>
            <a:b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alebo vám zostanú následky po úraze</a:t>
            </a:r>
          </a:p>
        </p:txBody>
      </p:sp>
    </p:spTree>
    <p:extLst>
      <p:ext uri="{BB962C8B-B14F-4D97-AF65-F5344CB8AC3E}">
        <p14:creationId xmlns:p14="http://schemas.microsoft.com/office/powerpoint/2010/main" val="2531716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ošatenie, kreslený obrázok, osoba&#10;&#10;Automaticky generovaný popis">
            <a:extLst>
              <a:ext uri="{FF2B5EF4-FFF2-40B4-BE49-F238E27FC236}">
                <a16:creationId xmlns:a16="http://schemas.microsoft.com/office/drawing/2014/main" id="{CBD53079-C492-86C1-4132-D2AD2CFE8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42B20C-DEDB-C623-18F2-B90B9878540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Čo je poistná udalosť?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D709D28-D696-E716-3213-5D49417D15BE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Keď sa zraníte</a:t>
            </a:r>
          </a:p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na horách</a:t>
            </a:r>
          </a:p>
        </p:txBody>
      </p:sp>
    </p:spTree>
    <p:extLst>
      <p:ext uri="{BB962C8B-B14F-4D97-AF65-F5344CB8AC3E}">
        <p14:creationId xmlns:p14="http://schemas.microsoft.com/office/powerpoint/2010/main" val="3876376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grafika, kreativita, ilustrácia&#10;&#10;Automaticky generovaný popis">
            <a:extLst>
              <a:ext uri="{FF2B5EF4-FFF2-40B4-BE49-F238E27FC236}">
                <a16:creationId xmlns:a16="http://schemas.microsoft.com/office/drawing/2014/main" id="{687E6990-2CC0-FD07-CDBA-88416C6E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AB3FB9-DFEE-532F-AB56-609CCFE1C9D8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Čo je poistná udalosť?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C88C4CE-D243-E1A4-543D-2FE01A388C94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7754756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 následkami takýchto udalostí sa dá lepšie </a:t>
            </a:r>
            <a:b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vysporiadať s poistným plnením z komerčného </a:t>
            </a:r>
            <a:b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</a:b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poistenia.</a:t>
            </a:r>
          </a:p>
        </p:txBody>
      </p:sp>
    </p:spTree>
    <p:extLst>
      <p:ext uri="{BB962C8B-B14F-4D97-AF65-F5344CB8AC3E}">
        <p14:creationId xmlns:p14="http://schemas.microsoft.com/office/powerpoint/2010/main" val="3802242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ošatenie, osoba, móda, animák&#10;&#10;Automaticky generovaný popis">
            <a:extLst>
              <a:ext uri="{FF2B5EF4-FFF2-40B4-BE49-F238E27FC236}">
                <a16:creationId xmlns:a16="http://schemas.microsoft.com/office/drawing/2014/main" id="{EC017F6C-D728-B243-8716-3A7C5EE0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EE943B-2AE3-BF75-BDAE-65B73462C7C7}"/>
              </a:ext>
            </a:extLst>
          </p:cNvPr>
          <p:cNvSpPr txBox="1">
            <a:spLocks/>
          </p:cNvSpPr>
          <p:nvPr/>
        </p:nvSpPr>
        <p:spPr>
          <a:xfrm>
            <a:off x="-1" y="1520847"/>
            <a:ext cx="4677655" cy="1790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5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CELEBRITY</a:t>
            </a:r>
          </a:p>
          <a:p>
            <a:pPr algn="r"/>
            <a:r>
              <a:rPr lang="sk-SK" sz="5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A POISTENIE</a:t>
            </a:r>
          </a:p>
        </p:txBody>
      </p:sp>
    </p:spTree>
    <p:extLst>
      <p:ext uri="{BB962C8B-B14F-4D97-AF65-F5344CB8AC3E}">
        <p14:creationId xmlns:p14="http://schemas.microsoft.com/office/powerpoint/2010/main" val="2792086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žena, šaty, ošatenie, animák&#10;&#10;Automaticky generovaný popis">
            <a:extLst>
              <a:ext uri="{FF2B5EF4-FFF2-40B4-BE49-F238E27FC236}">
                <a16:creationId xmlns:a16="http://schemas.microsoft.com/office/drawing/2014/main" id="{E357D6F7-5DE6-EF7C-8CA1-3E5807BD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F25C773-EE68-7BD5-5A23-B41D9B315E14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Jennifer</a:t>
            </a: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Lopez</a:t>
            </a:r>
            <a:endParaRPr lang="sk-SK" sz="25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C3F5C9C-2295-93C0-DFCF-2CBB30873E37}"/>
              </a:ext>
            </a:extLst>
          </p:cNvPr>
          <p:cNvSpPr txBox="1"/>
          <p:nvPr/>
        </p:nvSpPr>
        <p:spPr>
          <a:xfrm>
            <a:off x="576000" y="1872000"/>
            <a:ext cx="473311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5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Jennifer</a:t>
            </a: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sa zrejme nevedela rozhodnúť, ktorá </a:t>
            </a:r>
            <a:b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časť jej tela je najkrajšia, preto si ich poistila hneď </a:t>
            </a:r>
            <a:b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niekoľko. Pekné peniaze dostane, ak sa čosi stane </a:t>
            </a:r>
            <a:b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jej vlasom, prsiam, zadku či nohám. </a:t>
            </a:r>
          </a:p>
          <a:p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Najviac si však cení to, čo ju preslávilo takmer </a:t>
            </a:r>
            <a:b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5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po celom svete. Svoj zadok si cení na</a:t>
            </a:r>
            <a:r>
              <a:rPr lang="sk-SK" sz="1500" b="1" dirty="0">
                <a:solidFill>
                  <a:srgbClr val="575756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sk-SK" sz="15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17 miliónov eur.</a:t>
            </a:r>
            <a:endParaRPr lang="sk-SK" sz="15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1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kreslený obrázok, animák, ilustrácia, tanec&#10;&#10;Automaticky generovaný popis">
            <a:extLst>
              <a:ext uri="{FF2B5EF4-FFF2-40B4-BE49-F238E27FC236}">
                <a16:creationId xmlns:a16="http://schemas.microsoft.com/office/drawing/2014/main" id="{16BB29EF-A7CA-F6E9-50D3-2F8A2ADB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004" cy="51356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E3B455-F257-E0C6-B177-5AE4707AA2B1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Cristiano</a:t>
            </a: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Ronaldo</a:t>
            </a:r>
            <a:endParaRPr lang="sk-SK" sz="25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ACC5D07-F7ED-DA23-C3A7-F46E4E712BEA}"/>
              </a:ext>
            </a:extLst>
          </p:cNvPr>
          <p:cNvSpPr txBox="1"/>
          <p:nvPr/>
        </p:nvSpPr>
        <p:spPr>
          <a:xfrm>
            <a:off x="576000" y="1872000"/>
            <a:ext cx="47331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Ronaldo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si svoje nohy cení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na neuveriteľných </a:t>
            </a:r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144 miliónov eur.</a:t>
            </a:r>
            <a:endParaRPr lang="sk-SK" sz="16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28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animák, šaty, móda&#10;&#10;Automaticky generovaný popis">
            <a:extLst>
              <a:ext uri="{FF2B5EF4-FFF2-40B4-BE49-F238E27FC236}">
                <a16:creationId xmlns:a16="http://schemas.microsoft.com/office/drawing/2014/main" id="{EF9B4F07-D7BB-7DC7-95A1-08C72B6C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38E809-9114-F507-2B9E-952DB0C8CC38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Taylor</a:t>
            </a: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Swift</a:t>
            </a:r>
            <a:endParaRPr lang="sk-SK" sz="25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CCCB5B9-DA72-9AB8-6C5D-742CF66BA231}"/>
              </a:ext>
            </a:extLst>
          </p:cNvPr>
          <p:cNvSpPr txBox="1"/>
          <p:nvPr/>
        </p:nvSpPr>
        <p:spPr>
          <a:xfrm>
            <a:off x="576000" y="1872000"/>
            <a:ext cx="47331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Mladá speváčka má nohy až do neba,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nechala poistiť za neuveriteľných </a:t>
            </a:r>
          </a:p>
          <a:p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40 miliónov dolárov.</a:t>
            </a:r>
            <a:endParaRPr lang="sk-SK" sz="16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3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kreslený obrázok, ilustrácia, animák, umenie&#10;&#10;Automaticky generovaný popis">
            <a:extLst>
              <a:ext uri="{FF2B5EF4-FFF2-40B4-BE49-F238E27FC236}">
                <a16:creationId xmlns:a16="http://schemas.microsoft.com/office/drawing/2014/main" id="{4EDBB0E2-E63D-3FE4-4CAF-33DC6ABB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FD5047-2164-A5C2-4C11-0076A48D7FE4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David </a:t>
            </a:r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Beckham</a:t>
            </a:r>
            <a:endParaRPr lang="sk-SK" sz="25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61A8446-CB01-FB25-480D-5D565AD0BF09}"/>
              </a:ext>
            </a:extLst>
          </p:cNvPr>
          <p:cNvSpPr txBox="1"/>
          <p:nvPr/>
        </p:nvSpPr>
        <p:spPr>
          <a:xfrm>
            <a:off x="576000" y="1872000"/>
            <a:ext cx="47331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Anglický futbalista ocenil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svoje chodidlá na takmer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53 miliónov eur.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5796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>
            <a:extLst>
              <a:ext uri="{FF2B5EF4-FFF2-40B4-BE49-F238E27FC236}">
                <a16:creationId xmlns:a16="http://schemas.microsoft.com/office/drawing/2014/main" id="{75491F10-FC52-6E98-53CE-64021291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7" name="Obrázok 16" descr="Obrázok, na ktorom je grafika, snímka obrazovky, logo, dizajn&#10;&#10;Automaticky generovaný popis">
            <a:extLst>
              <a:ext uri="{FF2B5EF4-FFF2-40B4-BE49-F238E27FC236}">
                <a16:creationId xmlns:a16="http://schemas.microsoft.com/office/drawing/2014/main" id="{AFBBC56B-AB13-F829-B5E0-9F7CBD18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Obrázok 18" descr="Obrázok, na ktorom je snímka obrazovky, čierny, temnota&#10;&#10;Automaticky generovaný popis">
            <a:extLst>
              <a:ext uri="{FF2B5EF4-FFF2-40B4-BE49-F238E27FC236}">
                <a16:creationId xmlns:a16="http://schemas.microsoft.com/office/drawing/2014/main" id="{928732C5-BAD1-DE20-6933-2E380B834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D0A4DD40-B5CD-FC4D-1A8B-72656A1E2899}"/>
              </a:ext>
            </a:extLst>
          </p:cNvPr>
          <p:cNvSpPr txBox="1"/>
          <p:nvPr/>
        </p:nvSpPr>
        <p:spPr>
          <a:xfrm>
            <a:off x="487359" y="4456580"/>
            <a:ext cx="1643591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650" dirty="0">
                <a:solidFill>
                  <a:srgbClr val="575756"/>
                </a:solidFill>
                <a:effectLst/>
                <a:latin typeface="Juli Sans Light" pitchFamily="2" charset="0"/>
              </a:rPr>
              <a:t>Poistenci zdravotných poisťovní k 1. 1. 2023</a:t>
            </a:r>
          </a:p>
          <a:p>
            <a:r>
              <a:rPr lang="sk-SK" sz="650" dirty="0">
                <a:solidFill>
                  <a:srgbClr val="575756"/>
                </a:solidFill>
                <a:effectLst/>
                <a:latin typeface="Juli Sans Light" pitchFamily="2" charset="0"/>
              </a:rPr>
              <a:t>Priemerný vek dožitia</a:t>
            </a:r>
          </a:p>
          <a:p>
            <a:r>
              <a:rPr lang="sk-SK" sz="650" dirty="0">
                <a:solidFill>
                  <a:srgbClr val="575756"/>
                </a:solidFill>
                <a:effectLst/>
                <a:latin typeface="Juli Sans Light" pitchFamily="2" charset="0"/>
              </a:rPr>
              <a:t>Výška dôchodku k 31.1.2023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A3B0D27-E95F-7F89-EBAD-759CED9E2ED2}"/>
              </a:ext>
            </a:extLst>
          </p:cNvPr>
          <p:cNvSpPr txBox="1"/>
          <p:nvPr/>
        </p:nvSpPr>
        <p:spPr>
          <a:xfrm>
            <a:off x="4665918" y="4453879"/>
            <a:ext cx="1609200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650" dirty="0">
                <a:solidFill>
                  <a:srgbClr val="575756"/>
                </a:solidFill>
                <a:effectLst/>
                <a:latin typeface="Juli Sans Light" pitchFamily="2" charset="0"/>
              </a:rPr>
              <a:t>Kalkulačka prepočtu ošetrovného</a:t>
            </a:r>
          </a:p>
          <a:p>
            <a:r>
              <a:rPr lang="sk-SK" sz="650" dirty="0">
                <a:solidFill>
                  <a:srgbClr val="575756"/>
                </a:solidFill>
                <a:effectLst/>
                <a:latin typeface="Juli Sans Light" pitchFamily="2" charset="0"/>
              </a:rPr>
              <a:t>Štatistika dopravných nehôd</a:t>
            </a:r>
          </a:p>
          <a:p>
            <a:r>
              <a:rPr lang="sk-SK" sz="650" dirty="0">
                <a:solidFill>
                  <a:srgbClr val="575756"/>
                </a:solidFill>
                <a:effectLst/>
                <a:latin typeface="Juli Sans Light" pitchFamily="2" charset="0"/>
              </a:rPr>
              <a:t>Štatistika chorôb, úrazov, krádeží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9D65812-E432-2E66-3AAE-74ED4ACBB5EA}"/>
              </a:ext>
            </a:extLst>
          </p:cNvPr>
          <p:cNvSpPr txBox="1"/>
          <p:nvPr/>
        </p:nvSpPr>
        <p:spPr>
          <a:xfrm>
            <a:off x="2228908" y="4453879"/>
            <a:ext cx="1817302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650" dirty="0">
                <a:solidFill>
                  <a:srgbClr val="00A0E3"/>
                </a:solidFill>
                <a:effectLst/>
                <a:latin typeface="Juli Sans Ligh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www.udzs-sk.sk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  <a:p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www.statistics.sk</a:t>
            </a:r>
            <a:endParaRPr lang="sk-SK" sz="650" dirty="0">
              <a:solidFill>
                <a:srgbClr val="00A0E3"/>
              </a:solidFill>
              <a:latin typeface="Juli Sans Light" pitchFamily="2" charset="0"/>
            </a:endParaRPr>
          </a:p>
          <a:p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www.socpoist.sk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AB2F500-294D-E138-270D-A1C152769EE8}"/>
              </a:ext>
            </a:extLst>
          </p:cNvPr>
          <p:cNvSpPr txBox="1"/>
          <p:nvPr/>
        </p:nvSpPr>
        <p:spPr>
          <a:xfrm>
            <a:off x="6407467" y="4453879"/>
            <a:ext cx="1817302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650" dirty="0">
                <a:solidFill>
                  <a:srgbClr val="00A0E3"/>
                </a:solidFill>
                <a:effectLst/>
                <a:latin typeface="Juli Sans Ligh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https://ekonomika.sme.sk/kalkulacky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  <a:p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www.minv.sk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  <a:p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www.inecim.sk</a:t>
            </a:r>
            <a:r>
              <a:rPr lang="sk-SK" sz="650" dirty="0">
                <a:solidFill>
                  <a:srgbClr val="00A0E3"/>
                </a:solidFill>
                <a:effectLst/>
                <a:latin typeface="Juli Sans Light" pitchFamily="2" charset="0"/>
              </a:rPr>
              <a:t>  </a:t>
            </a:r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https</a:t>
            </a:r>
            <a:r>
              <a:rPr lang="sk-SK" sz="650" dirty="0">
                <a:solidFill>
                  <a:srgbClr val="00A0E3"/>
                </a:solidFill>
                <a:effectLst/>
                <a:latin typeface="Juli Sans Light" pitchFamily="2" charset="0"/>
              </a:rPr>
              <a:t>://</a:t>
            </a:r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domov.sme.sk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9F6C74E-C602-1DD6-4F12-99FBE3CF7590}"/>
              </a:ext>
            </a:extLst>
          </p:cNvPr>
          <p:cNvSpPr txBox="1"/>
          <p:nvPr/>
        </p:nvSpPr>
        <p:spPr>
          <a:xfrm>
            <a:off x="487359" y="4198433"/>
            <a:ext cx="181730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900" dirty="0">
                <a:solidFill>
                  <a:srgbClr val="00A0E3"/>
                </a:solidFill>
                <a:effectLst/>
                <a:latin typeface="Juli Sans Light" pitchFamily="2" charset="0"/>
              </a:rPr>
              <a:t>V prezentácii boli použité zdroje: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57C63D8D-D718-284F-238D-EC4621C01608}"/>
              </a:ext>
            </a:extLst>
          </p:cNvPr>
          <p:cNvSpPr txBox="1">
            <a:spLocks/>
          </p:cNvSpPr>
          <p:nvPr/>
        </p:nvSpPr>
        <p:spPr>
          <a:xfrm>
            <a:off x="1452734" y="421782"/>
            <a:ext cx="6238531" cy="52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000" dirty="0">
                <a:solidFill>
                  <a:srgbClr val="00A0E3"/>
                </a:solidFill>
                <a:effectLst/>
              </a:rPr>
              <a:t>Podporu projektu o poistení poskytla</a:t>
            </a:r>
          </a:p>
        </p:txBody>
      </p:sp>
    </p:spTree>
    <p:extLst>
      <p:ext uri="{BB962C8B-B14F-4D97-AF65-F5344CB8AC3E}">
        <p14:creationId xmlns:p14="http://schemas.microsoft.com/office/powerpoint/2010/main" val="328503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 descr="Obrázok, na ktorom je ošatenie, osoba, animák&#10;&#10;Automaticky generovaný popis">
            <a:extLst>
              <a:ext uri="{FF2B5EF4-FFF2-40B4-BE49-F238E27FC236}">
                <a16:creationId xmlns:a16="http://schemas.microsoft.com/office/drawing/2014/main" id="{8EF7DE6D-0653-ED71-C26F-8DD1CC69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AB1036-2488-5BBB-D64C-9E683874FE34}"/>
              </a:ext>
            </a:extLst>
          </p:cNvPr>
          <p:cNvSpPr txBox="1">
            <a:spLocks/>
          </p:cNvSpPr>
          <p:nvPr/>
        </p:nvSpPr>
        <p:spPr>
          <a:xfrm>
            <a:off x="516833" y="785675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000" dirty="0">
              <a:solidFill>
                <a:srgbClr val="00A0E3"/>
              </a:solidFill>
              <a:effectLst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B87DE92-9462-5C33-3F3B-4FBA5590F4A9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</a:rPr>
              <a:t>Zdravotné poistenie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0554184-17E2-264F-832B-9C91B380BB1A}"/>
              </a:ext>
            </a:extLst>
          </p:cNvPr>
          <p:cNvSpPr txBox="1"/>
          <p:nvPr/>
        </p:nvSpPr>
        <p:spPr>
          <a:xfrm>
            <a:off x="576000" y="1728000"/>
            <a:ext cx="4274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Zdravotné poistenie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je povinné.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Vaši rodičia si ho platia cez zamestnávateľa,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za Vás ho platí štát.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DA955F4-F195-E60A-E16A-FF9905D90FAA}"/>
              </a:ext>
            </a:extLst>
          </p:cNvPr>
          <p:cNvSpPr txBox="1"/>
          <p:nvPr/>
        </p:nvSpPr>
        <p:spPr>
          <a:xfrm>
            <a:off x="576000" y="2700000"/>
            <a:ext cx="427443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7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ZDRAVOTNÁ STAROSTLIVOSŤ</a:t>
            </a:r>
            <a:endParaRPr lang="sk-SK" sz="17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  <a:p>
            <a:r>
              <a:rPr lang="sk-SK" sz="17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JE NA SLOVENSKU BEZPLATNÁ.</a:t>
            </a:r>
            <a:endParaRPr lang="sk-SK" sz="17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0231CE7-317B-31D6-DA76-BA531E3BDC07}"/>
              </a:ext>
            </a:extLst>
          </p:cNvPr>
          <p:cNvSpPr txBox="1"/>
          <p:nvPr/>
        </p:nvSpPr>
        <p:spPr>
          <a:xfrm>
            <a:off x="605472" y="4250524"/>
            <a:ext cx="853852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Čo si predstavujete pod zdravotnou starostlivosťou?</a:t>
            </a:r>
          </a:p>
        </p:txBody>
      </p:sp>
    </p:spTree>
    <p:extLst>
      <p:ext uri="{BB962C8B-B14F-4D97-AF65-F5344CB8AC3E}">
        <p14:creationId xmlns:p14="http://schemas.microsoft.com/office/powerpoint/2010/main" val="181505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ošatenie, animák, kabát, rukáv&#10;&#10;Automaticky generovaný popis">
            <a:extLst>
              <a:ext uri="{FF2B5EF4-FFF2-40B4-BE49-F238E27FC236}">
                <a16:creationId xmlns:a16="http://schemas.microsoft.com/office/drawing/2014/main" id="{72093B02-C558-B932-2AAA-6F2C9780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72C2F8E-DEEA-95EA-3D8D-7EFF9FAE23C7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</a:rPr>
              <a:t>Zdravotné poistenie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CA00A3D-E7F4-4C37-21D2-E6D42EFA4144}"/>
              </a:ext>
            </a:extLst>
          </p:cNvPr>
          <p:cNvSpPr txBox="1"/>
          <p:nvPr/>
        </p:nvSpPr>
        <p:spPr>
          <a:xfrm>
            <a:off x="600805" y="4514642"/>
            <a:ext cx="67563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Rozdelenie obyvateľov SR medzi 3 zdravotné poisťovne. 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1A0E992-4BD4-3F34-6E28-E5AB6653299E}"/>
              </a:ext>
            </a:extLst>
          </p:cNvPr>
          <p:cNvSpPr txBox="1"/>
          <p:nvPr/>
        </p:nvSpPr>
        <p:spPr>
          <a:xfrm>
            <a:off x="991136" y="1958735"/>
            <a:ext cx="8936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VšZP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55,21 %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F1BFB98-474A-A36D-52CE-80B77619B7C7}"/>
              </a:ext>
            </a:extLst>
          </p:cNvPr>
          <p:cNvSpPr txBox="1"/>
          <p:nvPr/>
        </p:nvSpPr>
        <p:spPr>
          <a:xfrm>
            <a:off x="4885111" y="1466292"/>
            <a:ext cx="8936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Dôvera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32,35%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CF9595C-C0EF-4E26-EF5B-4B49D81A558F}"/>
              </a:ext>
            </a:extLst>
          </p:cNvPr>
          <p:cNvSpPr txBox="1"/>
          <p:nvPr/>
        </p:nvSpPr>
        <p:spPr>
          <a:xfrm>
            <a:off x="4885111" y="3644573"/>
            <a:ext cx="8936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Union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12,44%</a:t>
            </a:r>
          </a:p>
        </p:txBody>
      </p:sp>
    </p:spTree>
    <p:extLst>
      <p:ext uri="{BB962C8B-B14F-4D97-AF65-F5344CB8AC3E}">
        <p14:creationId xmlns:p14="http://schemas.microsoft.com/office/powerpoint/2010/main" val="249936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ošatenie, animák, stojaci, ilustrácia&#10;&#10;Automaticky generovaný popis">
            <a:extLst>
              <a:ext uri="{FF2B5EF4-FFF2-40B4-BE49-F238E27FC236}">
                <a16:creationId xmlns:a16="http://schemas.microsoft.com/office/drawing/2014/main" id="{77BF6EDB-4003-0057-CC1B-62A1342E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CED8684-0E59-CF74-7DE1-BE88D31583A4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</a:rPr>
              <a:t>Zdravotné poistenie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CBA790F-998F-77CD-3A2F-30F534E0EE7C}"/>
              </a:ext>
            </a:extLst>
          </p:cNvPr>
          <p:cNvSpPr txBox="1"/>
          <p:nvPr/>
        </p:nvSpPr>
        <p:spPr>
          <a:xfrm>
            <a:off x="576000" y="1728000"/>
            <a:ext cx="4274438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Pred vstupom do ambulancie si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vždy pripravte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zdravotný preukaz.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 Ak ho nemáte,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lekár Vás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nemusí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ošetriť.</a:t>
            </a:r>
          </a:p>
          <a:p>
            <a:endParaRPr lang="sk-SK" sz="1600" dirty="0">
              <a:solidFill>
                <a:srgbClr val="575756"/>
              </a:solidFill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Všetky zdravotné poisťovne majú tzv.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kombinovaný preukaz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poistenca </a:t>
            </a:r>
          </a:p>
          <a:p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 európskym preukazom zdravotného poistenia, 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ktorý vám zabezpečí nevyhnutné ošetrenie v EÚ, Srbsku, Nórsku, Švajčiarsku, Lichtenštajnsku, Macedónsku a Islande.</a:t>
            </a:r>
          </a:p>
        </p:txBody>
      </p:sp>
    </p:spTree>
    <p:extLst>
      <p:ext uri="{BB962C8B-B14F-4D97-AF65-F5344CB8AC3E}">
        <p14:creationId xmlns:p14="http://schemas.microsoft.com/office/powerpoint/2010/main" val="374063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anec, šaty, obuv, animák&#10;&#10;Automaticky generovaný popis">
            <a:extLst>
              <a:ext uri="{FF2B5EF4-FFF2-40B4-BE49-F238E27FC236}">
                <a16:creationId xmlns:a16="http://schemas.microsoft.com/office/drawing/2014/main" id="{4CA5625D-11B9-F825-B151-80FC8B5C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D2383A-7A6E-89C4-28C8-A0A93DA37588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</a:rPr>
              <a:t>Zdravotné poistenie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B7AC989-3C29-EC25-316D-839863D05850}"/>
              </a:ext>
            </a:extLst>
          </p:cNvPr>
          <p:cNvSpPr txBox="1"/>
          <p:nvPr/>
        </p:nvSpPr>
        <p:spPr>
          <a:xfrm>
            <a:off x="576000" y="1728000"/>
            <a:ext cx="427443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Viaceré celebrity svetového aj slovenského </a:t>
            </a:r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showbiznisu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sú známe svojimi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odstávajúcimi ušami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alebo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veľkým nosom.</a:t>
            </a: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Plastická operácia uší stojí u nás 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približne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800 €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, nosa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2 100 €.  </a:t>
            </a:r>
          </a:p>
          <a:p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Ak nejde o zdravotný, ale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„kozmetický“ 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problém, platíte si operáciu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z vlastného 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vrecka, ak sa pre ňu rozhodnete.</a:t>
            </a:r>
          </a:p>
        </p:txBody>
      </p:sp>
    </p:spTree>
    <p:extLst>
      <p:ext uri="{BB962C8B-B14F-4D97-AF65-F5344CB8AC3E}">
        <p14:creationId xmlns:p14="http://schemas.microsoft.com/office/powerpoint/2010/main" val="105745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ošatenie, osoba, žena, obuv&#10;&#10;Automaticky generovaný popis">
            <a:extLst>
              <a:ext uri="{FF2B5EF4-FFF2-40B4-BE49-F238E27FC236}">
                <a16:creationId xmlns:a16="http://schemas.microsoft.com/office/drawing/2014/main" id="{4C0A5742-1EF8-B6C1-ED85-FB4E7F767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80E482-154C-B432-89D3-174EAD618820}"/>
              </a:ext>
            </a:extLst>
          </p:cNvPr>
          <p:cNvSpPr txBox="1">
            <a:spLocks/>
          </p:cNvSpPr>
          <p:nvPr/>
        </p:nvSpPr>
        <p:spPr>
          <a:xfrm>
            <a:off x="-1" y="1520847"/>
            <a:ext cx="4677655" cy="1790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5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SOCIÁLNE POISTENIE</a:t>
            </a:r>
          </a:p>
        </p:txBody>
      </p:sp>
    </p:spTree>
    <p:extLst>
      <p:ext uri="{BB962C8B-B14F-4D97-AF65-F5344CB8AC3E}">
        <p14:creationId xmlns:p14="http://schemas.microsoft.com/office/powerpoint/2010/main" val="350105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bytok, stolička, počítač, ilustrácia&#10;&#10;Automaticky generovaný popis">
            <a:extLst>
              <a:ext uri="{FF2B5EF4-FFF2-40B4-BE49-F238E27FC236}">
                <a16:creationId xmlns:a16="http://schemas.microsoft.com/office/drawing/2014/main" id="{9D41505F-7F48-741B-0C06-6ACB1C8A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559206-45F0-3601-67A5-E258845C62FE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</a:rPr>
              <a:t>Sociálne poistenie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5F634F9-AE76-C370-4860-C41104265498}"/>
              </a:ext>
            </a:extLst>
          </p:cNvPr>
          <p:cNvSpPr txBox="1"/>
          <p:nvPr/>
        </p:nvSpPr>
        <p:spPr>
          <a:xfrm>
            <a:off x="576000" y="1728000"/>
            <a:ext cx="427443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Na Slovensku máme jednu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Sociálnu poisťovňu. </a:t>
            </a: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Pracujúci ľudia celý život platia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do nej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povinné odvody,</a:t>
            </a: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 z ktorých </a:t>
            </a:r>
            <a:b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</a:br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sa vyplácajú neskôr </a:t>
            </a:r>
            <a:r>
              <a:rPr lang="sk-SK" sz="16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rôzne dávky.</a:t>
            </a:r>
          </a:p>
        </p:txBody>
      </p:sp>
      <p:pic>
        <p:nvPicPr>
          <p:cNvPr id="7" name="Obrázok 6" descr="Obrázok, na ktorom je písmo, grafika, logo, grafický dizajn&#10;&#10;Automaticky generovaný popis">
            <a:extLst>
              <a:ext uri="{FF2B5EF4-FFF2-40B4-BE49-F238E27FC236}">
                <a16:creationId xmlns:a16="http://schemas.microsoft.com/office/drawing/2014/main" id="{B396868A-8CDA-94AA-2407-AA43FAE2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3" y="4033265"/>
            <a:ext cx="3031792" cy="6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03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D7B8784472374A98F0385270A2046B" ma:contentTypeVersion="15" ma:contentTypeDescription="Umožňuje vytvoriť nový dokument." ma:contentTypeScope="" ma:versionID="9528b6fa375668181bd1a83858043092">
  <xsd:schema xmlns:xsd="http://www.w3.org/2001/XMLSchema" xmlns:xs="http://www.w3.org/2001/XMLSchema" xmlns:p="http://schemas.microsoft.com/office/2006/metadata/properties" xmlns:ns2="b5454814-2c92-4f2d-9a4a-81524f101a6e" xmlns:ns3="978e57f3-e80d-4141-b43a-ee6513cbb90d" targetNamespace="http://schemas.microsoft.com/office/2006/metadata/properties" ma:root="true" ma:fieldsID="989e32aaa14746ab201741470ea30de9" ns2:_="" ns3:_="">
    <xsd:import namespace="b5454814-2c92-4f2d-9a4a-81524f101a6e"/>
    <xsd:import namespace="978e57f3-e80d-4141-b43a-ee6513cbb9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4814-2c92-4f2d-9a4a-81524f10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5dd2a442-b5ac-41d7-a9d3-5c9eaa319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e57f3-e80d-4141-b43a-ee6513cbb90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abc460-982e-450b-a902-8084119a8088}" ma:internalName="TaxCatchAll" ma:showField="CatchAllData" ma:web="978e57f3-e80d-4141-b43a-ee6513cbb9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454814-2c92-4f2d-9a4a-81524f101a6e">
      <Terms xmlns="http://schemas.microsoft.com/office/infopath/2007/PartnerControls"/>
    </lcf76f155ced4ddcb4097134ff3c332f>
    <TaxCatchAll xmlns="978e57f3-e80d-4141-b43a-ee6513cbb90d" xsi:nil="true"/>
  </documentManagement>
</p:properties>
</file>

<file path=customXml/itemProps1.xml><?xml version="1.0" encoding="utf-8"?>
<ds:datastoreItem xmlns:ds="http://schemas.openxmlformats.org/officeDocument/2006/customXml" ds:itemID="{29745966-58C8-4890-857C-BAC36FEB6A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6C7C7E-D08D-4134-9DCE-B802EFA18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4814-2c92-4f2d-9a4a-81524f101a6e"/>
    <ds:schemaRef ds:uri="978e57f3-e80d-4141-b43a-ee6513cbb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7E1B00-E9A0-4B32-BD25-101CE73ED1DD}">
  <ds:schemaRefs>
    <ds:schemaRef ds:uri="http://schemas.microsoft.com/office/2006/metadata/properties"/>
    <ds:schemaRef ds:uri="http://schemas.microsoft.com/office/infopath/2007/PartnerControls"/>
    <ds:schemaRef ds:uri="b5454814-2c92-4f2d-9a4a-81524f101a6e"/>
    <ds:schemaRef ds:uri="978e57f3-e80d-4141-b43a-ee6513cbb9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318</TotalTime>
  <Words>1043</Words>
  <Application>Microsoft Office PowerPoint</Application>
  <PresentationFormat>On-screen Show (16:9)</PresentationFormat>
  <Paragraphs>191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Juli Sans Light</vt:lpstr>
      <vt:lpstr>Wingdings</vt:lpstr>
      <vt:lpstr>Motív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ONDREJIČKOVÁ Martina</dc:creator>
  <cp:keywords/>
  <dc:description/>
  <cp:lastModifiedBy>ONDREJIČKOVÁ Martina</cp:lastModifiedBy>
  <cp:revision>96</cp:revision>
  <dcterms:created xsi:type="dcterms:W3CDTF">2023-07-24T15:00:35Z</dcterms:created>
  <dcterms:modified xsi:type="dcterms:W3CDTF">2023-07-26T09:09:39Z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0x01010098D7B8784472374A98F0385270A2046B</vt:lpwstr>
  </property>
  <property fmtid="{D5CDD505-2E9C-101B-9397-08002B2CF9AE}" pid="3" name="MediaServiceImageTags">
    <vt:lpwstr/>
  </property>
  <property fmtid="{D5CDD505-2E9C-101B-9397-08002B2CF9AE}" pid="4" name="MSIP_Label_d44a7eb9-e308-4cb8-ad88-b50d70445f3a_Enabled">
    <vt:lpwstr>true</vt:lpwstr>
  </property>
  <property fmtid="{D5CDD505-2E9C-101B-9397-08002B2CF9AE}" pid="5" name="MSIP_Label_d44a7eb9-e308-4cb8-ad88-b50d70445f3a_SetDate">
    <vt:lpwstr>2023-07-26T09:02:39Z</vt:lpwstr>
  </property>
  <property fmtid="{D5CDD505-2E9C-101B-9397-08002B2CF9AE}" pid="6" name="MSIP_Label_d44a7eb9-e308-4cb8-ad88-b50d70445f3a_Method">
    <vt:lpwstr>Privileged</vt:lpwstr>
  </property>
  <property fmtid="{D5CDD505-2E9C-101B-9397-08002B2CF9AE}" pid="7" name="MSIP_Label_d44a7eb9-e308-4cb8-ad88-b50d70445f3a_Name">
    <vt:lpwstr>d44a7eb9-e308-4cb8-ad88-b50d70445f3a</vt:lpwstr>
  </property>
  <property fmtid="{D5CDD505-2E9C-101B-9397-08002B2CF9AE}" pid="8" name="MSIP_Label_d44a7eb9-e308-4cb8-ad88-b50d70445f3a_SiteId">
    <vt:lpwstr>64af2aee-7d6c-49ac-a409-192d3fee73b8</vt:lpwstr>
  </property>
  <property fmtid="{D5CDD505-2E9C-101B-9397-08002B2CF9AE}" pid="9" name="MSIP_Label_d44a7eb9-e308-4cb8-ad88-b50d70445f3a_ActionId">
    <vt:lpwstr>f4e7a877-fefd-4607-99e9-c255eb7fc0c0</vt:lpwstr>
  </property>
  <property fmtid="{D5CDD505-2E9C-101B-9397-08002B2CF9AE}" pid="10" name="MSIP_Label_d44a7eb9-e308-4cb8-ad88-b50d70445f3a_ContentBits">
    <vt:lpwstr>1</vt:lpwstr>
  </property>
</Properties>
</file>