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3"/>
  </p:notesMasterIdLst>
  <p:sldIdLst>
    <p:sldId id="256" r:id="rId5"/>
    <p:sldId id="258" r:id="rId6"/>
    <p:sldId id="259" r:id="rId7"/>
    <p:sldId id="263" r:id="rId8"/>
    <p:sldId id="262" r:id="rId9"/>
    <p:sldId id="257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00A0E3"/>
    <a:srgbClr val="D4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94"/>
  </p:normalViewPr>
  <p:slideViewPr>
    <p:cSldViewPr snapToGrid="0">
      <p:cViewPr varScale="1">
        <p:scale>
          <a:sx n="77" d="100"/>
          <a:sy n="77" d="100"/>
        </p:scale>
        <p:origin x="10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5EB4-186E-4F42-AB6F-B5A2610FEFCB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7156-4789-D94D-8955-73AFE5E83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76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88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095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68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7156-4789-D94D-8955-73AFE5E83FB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38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65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7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7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1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5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1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20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5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49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78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38FB-32A9-F24C-9172-5B8DEB0367DC}" type="datetimeFigureOut">
              <a:rPr lang="sk-SK" smtClean="0"/>
              <a:t>24. 8. 2023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DB29-4006-3240-AEB9-E4BAC194BD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5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konomika.sme.sk/kalkulacky" TargetMode="External"/><Relationship Id="rId5" Type="http://schemas.openxmlformats.org/officeDocument/2006/relationships/hyperlink" Target="http://www.udzs-sk.sk/" TargetMode="Externa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grafika, snímka obrazovky, dizajn, logo&#10;&#10;Automaticky generovaný popis">
            <a:extLst>
              <a:ext uri="{FF2B5EF4-FFF2-40B4-BE49-F238E27FC236}">
                <a16:creationId xmlns:a16="http://schemas.microsoft.com/office/drawing/2014/main" id="{817608E5-5130-2147-A50B-CC380081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14" y="3117286"/>
            <a:ext cx="1509648" cy="1270780"/>
          </a:xfrm>
          <a:prstGeom prst="rect">
            <a:avLst/>
          </a:prstGeom>
        </p:spPr>
      </p:pic>
      <p:pic>
        <p:nvPicPr>
          <p:cNvPr id="7" name="Obrázok 6" descr="Obrázok, na ktorom je obuv, ilustrácia, animák, dizajn&#10;&#10;Automaticky generovaný popis">
            <a:extLst>
              <a:ext uri="{FF2B5EF4-FFF2-40B4-BE49-F238E27FC236}">
                <a16:creationId xmlns:a16="http://schemas.microsoft.com/office/drawing/2014/main" id="{465D6102-76C1-2698-6A0E-BACE1D40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nábytok, chlap, animák&#10;&#10;Automaticky generovaný popis">
            <a:extLst>
              <a:ext uri="{FF2B5EF4-FFF2-40B4-BE49-F238E27FC236}">
                <a16:creationId xmlns:a16="http://schemas.microsoft.com/office/drawing/2014/main" id="{CA9EE182-36B0-CE00-CDFA-C81A8E59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9EA1807-69A0-A92B-071E-3BC1F95F0507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Sickness benefits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BF529B2-B5F1-4CD9-473A-BEAF0EE1DFEC}"/>
              </a:ext>
            </a:extLst>
          </p:cNvPr>
          <p:cNvSpPr txBox="1"/>
          <p:nvPr/>
        </p:nvSpPr>
        <p:spPr>
          <a:xfrm>
            <a:off x="576000" y="1728000"/>
            <a:ext cx="42744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are granted if a worker is declared temporarily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unfit for work due to illness or injury</a:t>
            </a:r>
            <a:endParaRPr lang="sk-SK" sz="1600" dirty="0">
              <a:solidFill>
                <a:srgbClr val="57575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12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cicavec, maľovanie, kreslený obrázok&#10;&#10;Automaticky generovaný popis">
            <a:extLst>
              <a:ext uri="{FF2B5EF4-FFF2-40B4-BE49-F238E27FC236}">
                <a16:creationId xmlns:a16="http://schemas.microsoft.com/office/drawing/2014/main" id="{D8088EBE-C770-2B5B-371B-C73FF105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C86CC7-E1ED-7DBF-5C02-77A673BAB9E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Maternity benefits</a:t>
            </a:r>
            <a:endParaRPr lang="sk-SK" sz="2500" dirty="0">
              <a:solidFill>
                <a:srgbClr val="00A0E3"/>
              </a:solidFill>
              <a:effectLst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00E0971-2204-24B3-1E05-FC4D7CE7A43A}"/>
              </a:ext>
            </a:extLst>
          </p:cNvPr>
          <p:cNvSpPr txBox="1"/>
          <p:nvPr/>
        </p:nvSpPr>
        <p:spPr>
          <a:xfrm>
            <a:off x="576000" y="1728000"/>
            <a:ext cx="427443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are paid to insured persons </a:t>
            </a:r>
            <a:br>
              <a:rPr lang="en-GB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who are pregnant or caring </a:t>
            </a:r>
            <a:br>
              <a:rPr lang="en-GB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for a new-born child </a:t>
            </a:r>
          </a:p>
        </p:txBody>
      </p:sp>
    </p:spTree>
    <p:extLst>
      <p:ext uri="{BB962C8B-B14F-4D97-AF65-F5344CB8AC3E}">
        <p14:creationId xmlns:p14="http://schemas.microsoft.com/office/powerpoint/2010/main" val="22849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ilustrácia, animák, umenie&#10;&#10; Automaticky generovaný popis so strednou spoľahlivosťou">
            <a:extLst>
              <a:ext uri="{FF2B5EF4-FFF2-40B4-BE49-F238E27FC236}">
                <a16:creationId xmlns:a16="http://schemas.microsoft.com/office/drawing/2014/main" id="{188529AA-0A99-88C8-58BB-BF631ED1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77C59B-2E05-618F-E97A-08B9D4CFDD7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rgbClr val="00A0E3"/>
                </a:solidFill>
                <a:cs typeface="Arial" panose="020B0604020202020204" pitchFamily="34" charset="0"/>
              </a:rPr>
              <a:t>Care allowance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10F3568-E310-7514-4970-AADE6B708960}"/>
              </a:ext>
            </a:extLst>
          </p:cNvPr>
          <p:cNvSpPr txBox="1"/>
          <p:nvPr/>
        </p:nvSpPr>
        <p:spPr>
          <a:xfrm>
            <a:off x="576000" y="1728000"/>
            <a:ext cx="42744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is a sickness benefit supporting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all-day care for a sick relative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sk-SK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same benefit covers all-day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care for a child with a long-term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unfavourable health condition</a:t>
            </a:r>
          </a:p>
        </p:txBody>
      </p:sp>
    </p:spTree>
    <p:extLst>
      <p:ext uri="{BB962C8B-B14F-4D97-AF65-F5344CB8AC3E}">
        <p14:creationId xmlns:p14="http://schemas.microsoft.com/office/powerpoint/2010/main" val="153941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 descr="Obrázok, na ktorom je snímka obrazovky, animák, kreslený obrázok, ilustrácia&#10;&#10;Automaticky generovaný popis">
            <a:extLst>
              <a:ext uri="{FF2B5EF4-FFF2-40B4-BE49-F238E27FC236}">
                <a16:creationId xmlns:a16="http://schemas.microsoft.com/office/drawing/2014/main" id="{6348A878-C041-7B2A-C5D4-B9DF48BE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C02F01-0554-0D31-5B38-CBE975E7AA9E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Care allowance</a:t>
            </a:r>
            <a:endParaRPr lang="sk-SK" sz="2500" dirty="0">
              <a:solidFill>
                <a:srgbClr val="00A0E3"/>
              </a:solidFill>
              <a:effectLst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3C1F3AC-27AD-079F-8C6D-54F5A6562068}"/>
              </a:ext>
            </a:extLst>
          </p:cNvPr>
          <p:cNvSpPr txBox="1"/>
          <p:nvPr/>
        </p:nvSpPr>
        <p:spPr>
          <a:xfrm>
            <a:off x="576000" y="1476000"/>
            <a:ext cx="853852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If you are sick and your mum or dad stays at home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with you, the Social Insurance Agency pays them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“care allowance”. </a:t>
            </a:r>
          </a:p>
          <a:p>
            <a:endParaRPr lang="en-GB" sz="1600" dirty="0">
              <a:solidFill>
                <a:srgbClr val="009FE3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amount of benefit depends on their </a:t>
            </a: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income.</a:t>
            </a:r>
            <a:r>
              <a:rPr lang="en-GB" sz="1600" b="1" dirty="0">
                <a:solidFill>
                  <a:srgbClr val="0099CC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sk-SK" sz="1600" b="1" dirty="0">
              <a:solidFill>
                <a:srgbClr val="0099CC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Example: If earning €1,000 per month in gross,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benefit from the Social Insurance Agency is:</a:t>
            </a:r>
          </a:p>
          <a:p>
            <a:endParaRPr lang="sk-SK" sz="1600" dirty="0">
              <a:latin typeface="+mj-lt"/>
            </a:endParaRPr>
          </a:p>
          <a:p>
            <a:endParaRPr lang="en-GB" sz="1600" dirty="0">
              <a:solidFill>
                <a:srgbClr val="009FE3"/>
              </a:solidFill>
              <a:latin typeface="+mj-lt"/>
              <a:cs typeface="Arial" panose="020B0604020202020204" pitchFamily="34" charset="0"/>
            </a:endParaRPr>
          </a:p>
          <a:p>
            <a:endParaRPr lang="sk-SK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76F36E1-319D-A422-1685-97A911152D8B}"/>
              </a:ext>
            </a:extLst>
          </p:cNvPr>
          <p:cNvSpPr txBox="1"/>
          <p:nvPr/>
        </p:nvSpPr>
        <p:spPr>
          <a:xfrm>
            <a:off x="664704" y="3898467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for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DA2ED4C-B021-6763-00A1-A06D55D42116}"/>
              </a:ext>
            </a:extLst>
          </p:cNvPr>
          <p:cNvSpPr txBox="1"/>
          <p:nvPr/>
        </p:nvSpPr>
        <p:spPr>
          <a:xfrm>
            <a:off x="1689464" y="3898466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days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4FE3065-ED30-DCE8-376C-4BB3AC417BAB}"/>
              </a:ext>
            </a:extLst>
          </p:cNvPr>
          <p:cNvSpPr txBox="1"/>
          <p:nvPr/>
        </p:nvSpPr>
        <p:spPr>
          <a:xfrm>
            <a:off x="1145329" y="3841725"/>
            <a:ext cx="4711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2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46706AF-026E-4BD6-3630-6B453E8FFA89}"/>
              </a:ext>
            </a:extLst>
          </p:cNvPr>
          <p:cNvSpPr txBox="1"/>
          <p:nvPr/>
        </p:nvSpPr>
        <p:spPr>
          <a:xfrm>
            <a:off x="603137" y="4246921"/>
            <a:ext cx="1561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€54.30</a:t>
            </a:r>
            <a:endParaRPr lang="sk-SK" sz="24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6749D8F-881B-AE3D-559B-724D10A7AEBD}"/>
              </a:ext>
            </a:extLst>
          </p:cNvPr>
          <p:cNvSpPr txBox="1"/>
          <p:nvPr/>
        </p:nvSpPr>
        <p:spPr>
          <a:xfrm>
            <a:off x="2545988" y="3898467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for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010B2FBC-C469-2D34-1B84-08AA2C46CFA3}"/>
              </a:ext>
            </a:extLst>
          </p:cNvPr>
          <p:cNvSpPr txBox="1"/>
          <p:nvPr/>
        </p:nvSpPr>
        <p:spPr>
          <a:xfrm>
            <a:off x="3570748" y="3898466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days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9B15AE3-BD2F-76BA-A3C7-AE226336491F}"/>
              </a:ext>
            </a:extLst>
          </p:cNvPr>
          <p:cNvSpPr txBox="1"/>
          <p:nvPr/>
        </p:nvSpPr>
        <p:spPr>
          <a:xfrm>
            <a:off x="3026613" y="3841725"/>
            <a:ext cx="4711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2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08D393B-4BEA-4B43-EE2A-C742F497E7DA}"/>
              </a:ext>
            </a:extLst>
          </p:cNvPr>
          <p:cNvSpPr txBox="1"/>
          <p:nvPr/>
        </p:nvSpPr>
        <p:spPr>
          <a:xfrm>
            <a:off x="2484421" y="4246921"/>
            <a:ext cx="1561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€90.50 €</a:t>
            </a:r>
            <a:endParaRPr lang="sk-SK" sz="24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9AAAB59-994E-1F63-9072-8E509F00C4D2}"/>
              </a:ext>
            </a:extLst>
          </p:cNvPr>
          <p:cNvSpPr txBox="1"/>
          <p:nvPr/>
        </p:nvSpPr>
        <p:spPr>
          <a:xfrm>
            <a:off x="4430768" y="3898468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for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49BADBC2-FE01-3752-4B8F-4618E1186CF8}"/>
              </a:ext>
            </a:extLst>
          </p:cNvPr>
          <p:cNvSpPr txBox="1"/>
          <p:nvPr/>
        </p:nvSpPr>
        <p:spPr>
          <a:xfrm>
            <a:off x="5455528" y="3898467"/>
            <a:ext cx="4711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days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5FE84391-33CB-CDB2-2BFD-96BE6A992233}"/>
              </a:ext>
            </a:extLst>
          </p:cNvPr>
          <p:cNvSpPr txBox="1"/>
          <p:nvPr/>
        </p:nvSpPr>
        <p:spPr>
          <a:xfrm>
            <a:off x="4911393" y="3841726"/>
            <a:ext cx="47119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200" b="1" dirty="0">
                <a:solidFill>
                  <a:srgbClr val="00A0E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B02156B5-DC49-4356-BA67-D8B3C540B7E9}"/>
              </a:ext>
            </a:extLst>
          </p:cNvPr>
          <p:cNvSpPr txBox="1"/>
          <p:nvPr/>
        </p:nvSpPr>
        <p:spPr>
          <a:xfrm>
            <a:off x="4369201" y="4246922"/>
            <a:ext cx="1561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€180.90 €</a:t>
            </a:r>
            <a:endParaRPr lang="sk-SK" sz="24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1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nímka obrazovky, grafika, text, dizajn&#10;&#10;Automaticky generovaný popis">
            <a:extLst>
              <a:ext uri="{FF2B5EF4-FFF2-40B4-BE49-F238E27FC236}">
                <a16:creationId xmlns:a16="http://schemas.microsoft.com/office/drawing/2014/main" id="{FA37D672-E63D-0425-6151-AF9EDFC03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A7CB7D-CAE7-1C28-5DD5-2D335E90186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Unemployment benefit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EF47F77-3398-E77F-A2DC-8447C62900D5}"/>
              </a:ext>
            </a:extLst>
          </p:cNvPr>
          <p:cNvSpPr txBox="1"/>
          <p:nvPr/>
        </p:nvSpPr>
        <p:spPr>
          <a:xfrm>
            <a:off x="576000" y="1728000"/>
            <a:ext cx="42744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serve to maintain an insured person’s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income during unemployment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can be claimed by an employee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or voluntarily insured person who meets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all the statutory conditions</a:t>
            </a:r>
          </a:p>
        </p:txBody>
      </p:sp>
    </p:spTree>
    <p:extLst>
      <p:ext uri="{BB962C8B-B14F-4D97-AF65-F5344CB8AC3E}">
        <p14:creationId xmlns:p14="http://schemas.microsoft.com/office/powerpoint/2010/main" val="345386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animácia, kreslený obrázok, ilustrácia&#10;&#10;Automaticky generovaný popis">
            <a:extLst>
              <a:ext uri="{FF2B5EF4-FFF2-40B4-BE49-F238E27FC236}">
                <a16:creationId xmlns:a16="http://schemas.microsoft.com/office/drawing/2014/main" id="{E103D55D-2505-38D3-5B4F-1A5E4661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16EC77-2E07-C48B-9385-8B6F86E354E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Widow’s and widower’s pensions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BAFE4F0-E957-9656-41FD-7CF03685EF6A}"/>
              </a:ext>
            </a:extLst>
          </p:cNvPr>
          <p:cNvSpPr txBox="1"/>
          <p:nvPr/>
        </p:nvSpPr>
        <p:spPr>
          <a:xfrm>
            <a:off x="576000" y="1728000"/>
            <a:ext cx="427443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purpose of a </a:t>
            </a:r>
            <a:r>
              <a:rPr lang="en-GB" sz="1600" b="1" i="0" dirty="0">
                <a:solidFill>
                  <a:srgbClr val="00A0E3"/>
                </a:solidFill>
                <a:effectLst/>
                <a:latin typeface="+mj-lt"/>
                <a:cs typeface="Arial" panose="020B0604020202020204" pitchFamily="34" charset="0"/>
              </a:rPr>
              <a:t>widow’s pension </a:t>
            </a:r>
            <a:br>
              <a:rPr lang="en-GB" sz="1600" b="1" i="0" dirty="0">
                <a:solidFill>
                  <a:srgbClr val="00A0E3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is to secure an income for a widow after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the death of her husband.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purpose of a </a:t>
            </a:r>
            <a:r>
              <a:rPr lang="en-GB" sz="1600" b="1" i="0" dirty="0">
                <a:solidFill>
                  <a:srgbClr val="00A0E3"/>
                </a:solidFill>
                <a:effectLst/>
                <a:latin typeface="+mj-lt"/>
                <a:cs typeface="Arial" panose="020B0604020202020204" pitchFamily="34" charset="0"/>
              </a:rPr>
              <a:t>widower’s pension</a:t>
            </a: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is to provide a widower with an income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after the death of his wife.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i="0" dirty="0">
              <a:solidFill>
                <a:srgbClr val="575756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6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osoba, ilustrácia, umenie&#10;&#10;Automaticky generovaný popis">
            <a:extLst>
              <a:ext uri="{FF2B5EF4-FFF2-40B4-BE49-F238E27FC236}">
                <a16:creationId xmlns:a16="http://schemas.microsoft.com/office/drawing/2014/main" id="{ABD13FE7-6A51-EDD8-E1A8-7EC90751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4D4480-FDB7-244A-218C-109C8EABDEF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Orphan’s pension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6CB0452-0283-A434-46C1-3B016419EDAF}"/>
              </a:ext>
            </a:extLst>
          </p:cNvPr>
          <p:cNvSpPr txBox="1"/>
          <p:nvPr/>
        </p:nvSpPr>
        <p:spPr>
          <a:xfrm>
            <a:off x="576000" y="1728000"/>
            <a:ext cx="4274438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purpose of an orphan’s pension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is to provide an income for an orphan after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the death of one or both of their parents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7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koleso&#10;&#10;Automaticky generovaný popis">
            <a:extLst>
              <a:ext uri="{FF2B5EF4-FFF2-40B4-BE49-F238E27FC236}">
                <a16:creationId xmlns:a16="http://schemas.microsoft.com/office/drawing/2014/main" id="{92DEBA28-4516-A64C-AEA0-3C28B76B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425B10-312D-4866-218F-AA68E56E913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Disability benefit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B7B7BC9-3025-E827-319F-21E578D90C7F}"/>
              </a:ext>
            </a:extLst>
          </p:cNvPr>
          <p:cNvSpPr txBox="1"/>
          <p:nvPr/>
        </p:nvSpPr>
        <p:spPr>
          <a:xfrm>
            <a:off x="576000" y="1728000"/>
            <a:ext cx="8538528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provides an insured person with income after </a:t>
            </a:r>
            <a:b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 decrease in their ability to perform gainful activity due to </a:t>
            </a:r>
            <a:b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 long-term adverse health condition</a:t>
            </a:r>
          </a:p>
          <a:p>
            <a:endParaRPr lang="sk-SK" sz="1600" dirty="0">
              <a:solidFill>
                <a:srgbClr val="575756"/>
              </a:solidFill>
              <a:latin typeface="Calibri Light" panose="020F0302020204030204" pitchFamily="34" charset="0"/>
            </a:endParaRP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pPr algn="l"/>
            <a:r>
              <a:rPr lang="en-GB" sz="1600" i="0" dirty="0">
                <a:solidFill>
                  <a:srgbClr val="00A0E3"/>
                </a:solidFill>
                <a:effectLst/>
                <a:latin typeface="+mj-lt"/>
                <a:cs typeface="Arial" panose="020B0604020202020204" pitchFamily="34" charset="0"/>
              </a:rPr>
              <a:t>Long-term adverse health condition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means </a:t>
            </a: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 decrease in the ability to work 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by more than 40% compared to a healthy person</a:t>
            </a:r>
            <a:b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it must be evaluated by a doctor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it must, as </a:t>
            </a:r>
            <a:r>
              <a:rPr lang="en-GB" sz="160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 rule, last for more than one year</a:t>
            </a:r>
          </a:p>
          <a:p>
            <a:pPr marL="285750" indent="-285750">
              <a:buFont typeface="Wingdings" pitchFamily="2" charset="2"/>
              <a:buChar char="§"/>
            </a:pP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kreslený obrázok, silueta, ilustrácia&#10;&#10;Automaticky generovaný popis">
            <a:extLst>
              <a:ext uri="{FF2B5EF4-FFF2-40B4-BE49-F238E27FC236}">
                <a16:creationId xmlns:a16="http://schemas.microsoft.com/office/drawing/2014/main" id="{2267DCF2-06EE-4A0B-DEED-A9ED3D0C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31FB54-4277-DC27-3563-CB0AAA28D0DA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Old-age pension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B813344-B3D8-57B4-0A80-27AD38124DD2}"/>
              </a:ext>
            </a:extLst>
          </p:cNvPr>
          <p:cNvSpPr txBox="1"/>
          <p:nvPr/>
        </p:nvSpPr>
        <p:spPr>
          <a:xfrm>
            <a:off x="576000" y="1728000"/>
            <a:ext cx="853852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is a pension benefit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 that</a:t>
            </a: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 provides </a:t>
            </a:r>
            <a:b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an insured person with an income in old age</a:t>
            </a:r>
          </a:p>
        </p:txBody>
      </p:sp>
    </p:spTree>
    <p:extLst>
      <p:ext uri="{BB962C8B-B14F-4D97-AF65-F5344CB8AC3E}">
        <p14:creationId xmlns:p14="http://schemas.microsoft.com/office/powerpoint/2010/main" val="292725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15" descr="Obrázok, na ktorom je ošatenie, animák, kreativita&#10;&#10;Automaticky generovaný popis">
            <a:extLst>
              <a:ext uri="{FF2B5EF4-FFF2-40B4-BE49-F238E27FC236}">
                <a16:creationId xmlns:a16="http://schemas.microsoft.com/office/drawing/2014/main" id="{7E0BFABD-3F8D-A3BD-58EF-869C57589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8" cy="5143499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E5B49D5C-F1B3-8D14-02DF-4A93D5194E9F}"/>
              </a:ext>
            </a:extLst>
          </p:cNvPr>
          <p:cNvSpPr/>
          <p:nvPr/>
        </p:nvSpPr>
        <p:spPr>
          <a:xfrm>
            <a:off x="516831" y="2510653"/>
            <a:ext cx="733471" cy="733471"/>
          </a:xfrm>
          <a:prstGeom prst="ellipse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2AF53C7-0514-6C30-6852-7A8A8A5AE4AE}"/>
              </a:ext>
            </a:extLst>
          </p:cNvPr>
          <p:cNvSpPr/>
          <p:nvPr/>
        </p:nvSpPr>
        <p:spPr>
          <a:xfrm>
            <a:off x="2632541" y="2510652"/>
            <a:ext cx="733471" cy="733471"/>
          </a:xfrm>
          <a:prstGeom prst="ellipse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4DB82-99C4-7DD4-E809-DA0453C4EA5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Old-age pension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D10264E-51D8-EC1C-99A6-A40FB9B8F18F}"/>
              </a:ext>
            </a:extLst>
          </p:cNvPr>
          <p:cNvSpPr txBox="1"/>
          <p:nvPr/>
        </p:nvSpPr>
        <p:spPr>
          <a:xfrm>
            <a:off x="605472" y="1736573"/>
            <a:ext cx="315943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Average life expectancy in Slovakia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D4A7FF5-C4B2-F634-21EE-20419A7E0A97}"/>
              </a:ext>
            </a:extLst>
          </p:cNvPr>
          <p:cNvSpPr txBox="1"/>
          <p:nvPr/>
        </p:nvSpPr>
        <p:spPr>
          <a:xfrm>
            <a:off x="5379097" y="1611946"/>
            <a:ext cx="37649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retirement age is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B925D9F-F5AE-C9E5-C883-FB3FD8619B4D}"/>
              </a:ext>
            </a:extLst>
          </p:cNvPr>
          <p:cNvSpPr txBox="1"/>
          <p:nvPr/>
        </p:nvSpPr>
        <p:spPr>
          <a:xfrm>
            <a:off x="5379098" y="2870058"/>
            <a:ext cx="37649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Their average monthly income is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78F8AAC-147B-FD73-31BF-E67F669D5014}"/>
              </a:ext>
            </a:extLst>
          </p:cNvPr>
          <p:cNvSpPr txBox="1"/>
          <p:nvPr/>
        </p:nvSpPr>
        <p:spPr>
          <a:xfrm>
            <a:off x="5379098" y="4007526"/>
            <a:ext cx="376490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100" b="1" dirty="0">
                <a:solidFill>
                  <a:srgbClr val="00A0E3"/>
                </a:solidFill>
                <a:cs typeface="Arial" panose="020B0604020202020204" pitchFamily="34" charset="0"/>
              </a:rPr>
              <a:t>How do your grandparents live </a:t>
            </a:r>
          </a:p>
          <a:p>
            <a:r>
              <a:rPr lang="en-GB" sz="2100" b="1" dirty="0">
                <a:solidFill>
                  <a:srgbClr val="00A0E3"/>
                </a:solidFill>
                <a:cs typeface="Arial" panose="020B0604020202020204" pitchFamily="34" charset="0"/>
              </a:rPr>
              <a:t>with half the income?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D94C15C-F61F-1B7A-3DCF-612A77069813}"/>
              </a:ext>
            </a:extLst>
          </p:cNvPr>
          <p:cNvSpPr txBox="1"/>
          <p:nvPr/>
        </p:nvSpPr>
        <p:spPr>
          <a:xfrm>
            <a:off x="5379098" y="1880079"/>
            <a:ext cx="37649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63 </a:t>
            </a:r>
            <a:r>
              <a:rPr lang="sk-SK" sz="3200" b="1" dirty="0" err="1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years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83AD791-6A04-5388-7FF0-9F9F3714CDD3}"/>
              </a:ext>
            </a:extLst>
          </p:cNvPr>
          <p:cNvSpPr txBox="1"/>
          <p:nvPr/>
        </p:nvSpPr>
        <p:spPr>
          <a:xfrm>
            <a:off x="5379098" y="3121372"/>
            <a:ext cx="37649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€578.50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50F19FB-AE09-F4B9-9D5F-89749AAD3EFF}"/>
              </a:ext>
            </a:extLst>
          </p:cNvPr>
          <p:cNvSpPr txBox="1"/>
          <p:nvPr/>
        </p:nvSpPr>
        <p:spPr>
          <a:xfrm>
            <a:off x="619467" y="2538642"/>
            <a:ext cx="5007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80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4A796AF-A7C8-9296-6E43-F52E8FB996E6}"/>
              </a:ext>
            </a:extLst>
          </p:cNvPr>
          <p:cNvSpPr txBox="1"/>
          <p:nvPr/>
        </p:nvSpPr>
        <p:spPr>
          <a:xfrm>
            <a:off x="619465" y="2946668"/>
            <a:ext cx="500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rokov</a:t>
            </a:r>
            <a:endParaRPr lang="sk-SK" sz="1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B3E9A4C-97EB-CE35-532F-C24883507715}"/>
              </a:ext>
            </a:extLst>
          </p:cNvPr>
          <p:cNvSpPr txBox="1"/>
          <p:nvPr/>
        </p:nvSpPr>
        <p:spPr>
          <a:xfrm>
            <a:off x="2748908" y="2546558"/>
            <a:ext cx="5007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73</a:t>
            </a:r>
            <a:endParaRPr lang="sk-SK" sz="3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8949DDD-8431-79D4-B800-BCD3F9B31838}"/>
              </a:ext>
            </a:extLst>
          </p:cNvPr>
          <p:cNvSpPr txBox="1"/>
          <p:nvPr/>
        </p:nvSpPr>
        <p:spPr>
          <a:xfrm>
            <a:off x="2748906" y="2954584"/>
            <a:ext cx="5007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rokov</a:t>
            </a:r>
            <a:endParaRPr lang="sk-SK" sz="1200" dirty="0">
              <a:solidFill>
                <a:srgbClr val="00A0E3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89C2EA1F-4B93-2789-CCB0-17FBA3805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CB32165-E654-BDB9-52E5-5E68CB5A243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rgbClr val="00A0E3"/>
                </a:solidFill>
                <a:cs typeface="Arial" panose="020B0604020202020204" pitchFamily="34" charset="0"/>
              </a:rPr>
              <a:t>Types of insurance companies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8506E9F-E5DE-521A-490C-3A92B3C66A52}"/>
              </a:ext>
            </a:extLst>
          </p:cNvPr>
          <p:cNvSpPr txBox="1">
            <a:spLocks/>
          </p:cNvSpPr>
          <p:nvPr/>
        </p:nvSpPr>
        <p:spPr>
          <a:xfrm>
            <a:off x="582612" y="1697101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00" dirty="0">
                <a:solidFill>
                  <a:srgbClr val="009FE3"/>
                </a:solidFill>
                <a:cs typeface="Arial" panose="020B0604020202020204" pitchFamily="34" charset="0"/>
              </a:rPr>
              <a:t>HEALTH INSURERS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BF4AEB0-64D3-6E63-584D-2A58C5C28443}"/>
              </a:ext>
            </a:extLst>
          </p:cNvPr>
          <p:cNvSpPr txBox="1">
            <a:spLocks/>
          </p:cNvSpPr>
          <p:nvPr/>
        </p:nvSpPr>
        <p:spPr>
          <a:xfrm>
            <a:off x="3614529" y="1697100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00" dirty="0">
                <a:solidFill>
                  <a:srgbClr val="009FE3"/>
                </a:solidFill>
                <a:cs typeface="Arial" panose="020B0604020202020204" pitchFamily="34" charset="0"/>
              </a:rPr>
              <a:t>SOCIAL INSURANCE AGENCY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BA14330-E945-0A62-2467-4FC8D96C52B7}"/>
              </a:ext>
            </a:extLst>
          </p:cNvPr>
          <p:cNvSpPr txBox="1">
            <a:spLocks/>
          </p:cNvSpPr>
          <p:nvPr/>
        </p:nvSpPr>
        <p:spPr>
          <a:xfrm>
            <a:off x="6646446" y="1697099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00" dirty="0">
                <a:solidFill>
                  <a:srgbClr val="009FE3"/>
                </a:solidFill>
                <a:cs typeface="Arial" panose="020B0604020202020204" pitchFamily="34" charset="0"/>
              </a:rPr>
              <a:t>COMMERCIAL INSURERS</a:t>
            </a:r>
            <a:endParaRPr lang="sk-SK" sz="1300" dirty="0">
              <a:solidFill>
                <a:srgbClr val="00A0E3"/>
              </a:solidFill>
              <a:effectLst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B2F0DCE-0FAE-C23C-FEBB-534771C0F341}"/>
              </a:ext>
            </a:extLst>
          </p:cNvPr>
          <p:cNvSpPr txBox="1">
            <a:spLocks/>
          </p:cNvSpPr>
          <p:nvPr/>
        </p:nvSpPr>
        <p:spPr>
          <a:xfrm>
            <a:off x="582613" y="4290551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dirty="0">
                <a:solidFill>
                  <a:srgbClr val="009FE3"/>
                </a:solidFill>
                <a:cs typeface="Arial" panose="020B0604020202020204" pitchFamily="34" charset="0"/>
              </a:rPr>
              <a:t>health insurance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91C7807-3826-9CC5-0ABC-31C657102780}"/>
              </a:ext>
            </a:extLst>
          </p:cNvPr>
          <p:cNvSpPr txBox="1">
            <a:spLocks/>
          </p:cNvSpPr>
          <p:nvPr/>
        </p:nvSpPr>
        <p:spPr>
          <a:xfrm>
            <a:off x="3582999" y="4290550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dirty="0">
                <a:solidFill>
                  <a:srgbClr val="009FE3"/>
                </a:solidFill>
                <a:cs typeface="Arial" panose="020B0604020202020204" pitchFamily="34" charset="0"/>
              </a:rPr>
              <a:t>Social insurance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8D89C44-C5C5-1035-78AB-26212DBF5685}"/>
              </a:ext>
            </a:extLst>
          </p:cNvPr>
          <p:cNvSpPr txBox="1">
            <a:spLocks/>
          </p:cNvSpPr>
          <p:nvPr/>
        </p:nvSpPr>
        <p:spPr>
          <a:xfrm>
            <a:off x="6578130" y="4290550"/>
            <a:ext cx="1914941" cy="2271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100" dirty="0">
                <a:solidFill>
                  <a:srgbClr val="009FE3"/>
                </a:solidFill>
                <a:cs typeface="Arial" panose="020B0604020202020204" pitchFamily="34" charset="0"/>
              </a:rPr>
              <a:t>Commercial insurance</a:t>
            </a:r>
          </a:p>
        </p:txBody>
      </p:sp>
    </p:spTree>
    <p:extLst>
      <p:ext uri="{BB962C8B-B14F-4D97-AF65-F5344CB8AC3E}">
        <p14:creationId xmlns:p14="http://schemas.microsoft.com/office/powerpoint/2010/main" val="301804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D285E07-16AC-A445-4953-1BD67E1C0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CA49AE-0547-25C3-918A-69EE7D230D70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Old-age pension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BA1AC35-B4EE-72ED-BD46-69253A50BAD1}"/>
              </a:ext>
            </a:extLst>
          </p:cNvPr>
          <p:cNvSpPr txBox="1"/>
          <p:nvPr/>
        </p:nvSpPr>
        <p:spPr>
          <a:xfrm>
            <a:off x="605472" y="1736573"/>
            <a:ext cx="329472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OPS, also referred to as the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“second pillar”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, is intended to provide savers with additional income in old age. </a:t>
            </a:r>
          </a:p>
          <a:p>
            <a:endParaRPr lang="sk-SK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You can join the second pillar at any age up to 35. Compulsory pension insurance contributions are divided into two parts.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AB8E66A-CADD-74B4-FC71-9C9A530A9DA5}"/>
              </a:ext>
            </a:extLst>
          </p:cNvPr>
          <p:cNvSpPr txBox="1"/>
          <p:nvPr/>
        </p:nvSpPr>
        <p:spPr>
          <a:xfrm>
            <a:off x="5348534" y="4045509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en-GB" sz="1600" dirty="0" err="1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ld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-age</a:t>
            </a:r>
            <a:endParaRPr lang="sk-SK" sz="1600" dirty="0">
              <a:solidFill>
                <a:srgbClr val="575756"/>
              </a:solidFill>
              <a:effectLst/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86C215D-1E36-64EE-D784-329DA2A85D18}"/>
              </a:ext>
            </a:extLst>
          </p:cNvPr>
          <p:cNvSpPr txBox="1"/>
          <p:nvPr/>
        </p:nvSpPr>
        <p:spPr>
          <a:xfrm>
            <a:off x="6261376" y="4045508"/>
            <a:ext cx="11797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ension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4F93BFD-80E4-9EF9-B10C-799638EECABD}"/>
              </a:ext>
            </a:extLst>
          </p:cNvPr>
          <p:cNvSpPr txBox="1"/>
          <p:nvPr/>
        </p:nvSpPr>
        <p:spPr>
          <a:xfrm>
            <a:off x="7433925" y="4045507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avings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0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99B6F70E-C0B5-66C4-C538-7CBA600D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E1BAB6E-158D-BA6E-39F6-7D2B9E60C1A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Old-age pension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A6BE7DB-474B-22AB-68BC-6BAF3FFDA405}"/>
              </a:ext>
            </a:extLst>
          </p:cNvPr>
          <p:cNvSpPr txBox="1"/>
          <p:nvPr/>
        </p:nvSpPr>
        <p:spPr>
          <a:xfrm>
            <a:off x="576000" y="1728000"/>
            <a:ext cx="339965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SPS, also referred to as the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"</a:t>
            </a: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third pillar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"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offers regular savings on top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of mandatory retirement savings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 the Social Insurance Agency. </a:t>
            </a:r>
          </a:p>
          <a:p>
            <a:endParaRPr lang="sk-SK" sz="1600" dirty="0"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When you start </a:t>
            </a: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a job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it is good to </a:t>
            </a:r>
            <a:r>
              <a:rPr lang="en-GB" sz="1600" b="1" dirty="0">
                <a:solidFill>
                  <a:srgbClr val="575756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agree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it. Your employer will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pay contributions, </a:t>
            </a: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so your monthly pension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will increase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br>
              <a:rPr lang="en-GB" sz="1600" dirty="0"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by an average </a:t>
            </a: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of €150 to €200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sk-SK" sz="1600" dirty="0">
              <a:solidFill>
                <a:srgbClr val="00A0E3"/>
              </a:solidFill>
              <a:effectLst/>
              <a:latin typeface="+mj-lt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8EEE811-04C5-8DBA-24CB-AD9671C70C61}"/>
              </a:ext>
            </a:extLst>
          </p:cNvPr>
          <p:cNvSpPr txBox="1"/>
          <p:nvPr/>
        </p:nvSpPr>
        <p:spPr>
          <a:xfrm>
            <a:off x="5348534" y="4045509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O</a:t>
            </a:r>
            <a:r>
              <a:rPr lang="en-GB" sz="1600" dirty="0" err="1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ld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-age</a:t>
            </a:r>
            <a:endParaRPr lang="sk-SK" sz="1600" dirty="0">
              <a:solidFill>
                <a:srgbClr val="575756"/>
              </a:solidFill>
              <a:effectLst/>
              <a:latin typeface="+mj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E0D4144-7CA9-9515-C702-4981A5D44107}"/>
              </a:ext>
            </a:extLst>
          </p:cNvPr>
          <p:cNvSpPr txBox="1"/>
          <p:nvPr/>
        </p:nvSpPr>
        <p:spPr>
          <a:xfrm>
            <a:off x="6261376" y="4045508"/>
            <a:ext cx="11797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ension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989567D-2DA3-86EC-78E5-0358B272169C}"/>
              </a:ext>
            </a:extLst>
          </p:cNvPr>
          <p:cNvSpPr txBox="1"/>
          <p:nvPr/>
        </p:nvSpPr>
        <p:spPr>
          <a:xfrm>
            <a:off x="7433925" y="4045507"/>
            <a:ext cx="898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1600" b="1" dirty="0" err="1">
                <a:solidFill>
                  <a:srgbClr val="00A0E3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avings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2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pozemné vozidlo, vozidlo, auto, koleso&#10;&#10;Automaticky generovaný popis">
            <a:extLst>
              <a:ext uri="{FF2B5EF4-FFF2-40B4-BE49-F238E27FC236}">
                <a16:creationId xmlns:a16="http://schemas.microsoft.com/office/drawing/2014/main" id="{F479BB32-6AA4-AE28-EEA3-3A071F9B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64D7267-D8D7-FA6B-6319-0F95B13AC332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GB" sz="5500" b="1" dirty="0">
                <a:solidFill>
                  <a:srgbClr val="00A0E3"/>
                </a:solidFill>
              </a:rPr>
              <a:t>COMMERCIAL INSURANCE</a:t>
            </a:r>
          </a:p>
        </p:txBody>
      </p:sp>
    </p:spTree>
    <p:extLst>
      <p:ext uri="{BB962C8B-B14F-4D97-AF65-F5344CB8AC3E}">
        <p14:creationId xmlns:p14="http://schemas.microsoft.com/office/powerpoint/2010/main" val="2651973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logo&#10;&#10;Automaticky generovaný popis">
            <a:extLst>
              <a:ext uri="{FF2B5EF4-FFF2-40B4-BE49-F238E27FC236}">
                <a16:creationId xmlns:a16="http://schemas.microsoft.com/office/drawing/2014/main" id="{ABE4EAFC-3A11-5BE7-DF15-5066A478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9335" cy="514087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A05FEA-2345-9392-BF92-A5A2B9EAF8BF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Commercial insurance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66C2FB8-71D9-66D9-A375-10293F9EADFD}"/>
              </a:ext>
            </a:extLst>
          </p:cNvPr>
          <p:cNvSpPr txBox="1"/>
          <p:nvPr/>
        </p:nvSpPr>
        <p:spPr>
          <a:xfrm>
            <a:off x="576000" y="2451121"/>
            <a:ext cx="427443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is voluntary</a:t>
            </a:r>
          </a:p>
          <a:p>
            <a:endParaRPr lang="en-GB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it is part of the private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financial services sector.</a:t>
            </a:r>
          </a:p>
          <a:p>
            <a:endParaRPr lang="en-GB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it is offered by private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insurance companies.</a:t>
            </a:r>
          </a:p>
        </p:txBody>
      </p:sp>
    </p:spTree>
    <p:extLst>
      <p:ext uri="{BB962C8B-B14F-4D97-AF65-F5344CB8AC3E}">
        <p14:creationId xmlns:p14="http://schemas.microsoft.com/office/powerpoint/2010/main" val="2443119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grafika, kreslený obrázok, grafický dizajn, ilustrácia&#10;&#10;Automaticky generovaný popis">
            <a:extLst>
              <a:ext uri="{FF2B5EF4-FFF2-40B4-BE49-F238E27FC236}">
                <a16:creationId xmlns:a16="http://schemas.microsoft.com/office/drawing/2014/main" id="{18B056EE-B7F5-9E4F-A571-551507D0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86532D-96CD-CB8A-566B-98DD02FD6E9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Types of commercial insurance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DA15D06-E3BA-00AC-308C-467CFAEB7E1F}"/>
              </a:ext>
            </a:extLst>
          </p:cNvPr>
          <p:cNvSpPr txBox="1"/>
          <p:nvPr/>
        </p:nvSpPr>
        <p:spPr>
          <a:xfrm>
            <a:off x="576000" y="1728000"/>
            <a:ext cx="160736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death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injury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disability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serious illness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hospitalisation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AB86936-0D2E-784B-499C-37BDA149BF4A}"/>
              </a:ext>
            </a:extLst>
          </p:cNvPr>
          <p:cNvSpPr txBox="1"/>
          <p:nvPr/>
        </p:nvSpPr>
        <p:spPr>
          <a:xfrm>
            <a:off x="4572000" y="1728000"/>
            <a:ext cx="16073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house/flat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car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travel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val="110990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D61E2EFA-5E0A-8DAF-DB34-990B5276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C6985A-AED6-8BC3-BAC7-8A5FB8888BD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9FE3"/>
                </a:solidFill>
                <a:cs typeface="Arial" panose="020B0604020202020204" pitchFamily="34" charset="0"/>
              </a:rPr>
              <a:t>26 c</a:t>
            </a:r>
            <a:r>
              <a:rPr lang="en-GB" sz="2500" dirty="0" err="1">
                <a:solidFill>
                  <a:srgbClr val="009FE3"/>
                </a:solidFill>
                <a:cs typeface="Arial" panose="020B0604020202020204" pitchFamily="34" charset="0"/>
              </a:rPr>
              <a:t>ommercial</a:t>
            </a:r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 insurance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>
                <a:solidFill>
                  <a:srgbClr val="00A0E3"/>
                </a:solidFill>
                <a:latin typeface="Calibri Light" panose="020F0302020204030204" pitchFamily="34" charset="0"/>
              </a:rPr>
              <a:t>in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Slovakia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1C86A73-AB75-DFBC-4B2E-6E02C28D8532}"/>
              </a:ext>
            </a:extLst>
          </p:cNvPr>
          <p:cNvSpPr txBox="1"/>
          <p:nvPr/>
        </p:nvSpPr>
        <p:spPr>
          <a:xfrm>
            <a:off x="1518392" y="1630035"/>
            <a:ext cx="329472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 Slovakia robberies affect</a:t>
            </a: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on average, 5 dwelling per day. </a:t>
            </a: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Only every third property </a:t>
            </a: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is protected by insurance.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755BE2C-06DD-6AB6-6E81-15FB6EDE2847}"/>
              </a:ext>
            </a:extLst>
          </p:cNvPr>
          <p:cNvSpPr txBox="1"/>
          <p:nvPr/>
        </p:nvSpPr>
        <p:spPr>
          <a:xfrm>
            <a:off x="5649685" y="1630034"/>
            <a:ext cx="32947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most common sports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injuries include knee sprains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during running and football.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DBC7913-9CA2-26C1-0C3C-713CC6B2DC59}"/>
              </a:ext>
            </a:extLst>
          </p:cNvPr>
          <p:cNvSpPr txBox="1"/>
          <p:nvPr/>
        </p:nvSpPr>
        <p:spPr>
          <a:xfrm>
            <a:off x="1518392" y="3492703"/>
            <a:ext cx="32947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Annually, there are </a:t>
            </a: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12,500 road traffic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accidents.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61AB69A-1EE9-F8E0-5C35-4B3767CDE124}"/>
              </a:ext>
            </a:extLst>
          </p:cNvPr>
          <p:cNvSpPr txBox="1"/>
          <p:nvPr/>
        </p:nvSpPr>
        <p:spPr>
          <a:xfrm>
            <a:off x="5649685" y="3481510"/>
            <a:ext cx="32947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One in four Slovaks </a:t>
            </a: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is treated for cancer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 their lifetime.</a:t>
            </a:r>
          </a:p>
        </p:txBody>
      </p:sp>
    </p:spTree>
    <p:extLst>
      <p:ext uri="{BB962C8B-B14F-4D97-AF65-F5344CB8AC3E}">
        <p14:creationId xmlns:p14="http://schemas.microsoft.com/office/powerpoint/2010/main" val="390723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ošatenie, osoba, animák&#10;&#10;Automaticky generovaný popis">
            <a:extLst>
              <a:ext uri="{FF2B5EF4-FFF2-40B4-BE49-F238E27FC236}">
                <a16:creationId xmlns:a16="http://schemas.microsoft.com/office/drawing/2014/main" id="{4875077E-52CE-C9C9-B413-30F4BE73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AE401E-D600-DA27-28F9-3F1828444532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9FE3"/>
                </a:solidFill>
                <a:ea typeface="+mn-ea"/>
                <a:cs typeface="Arial" panose="020B0604020202020204" pitchFamily="34" charset="0"/>
              </a:rPr>
              <a:t>Insured event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89A7A91-586C-16A8-45B3-866601FBA058}"/>
              </a:ext>
            </a:extLst>
          </p:cNvPr>
          <p:cNvSpPr txBox="1"/>
          <p:nvPr/>
        </p:nvSpPr>
        <p:spPr>
          <a:xfrm>
            <a:off x="605472" y="2683630"/>
            <a:ext cx="329472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insured is obliged to report such an event to the insurance company,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insurance company will assess the claim for insurance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insurance company pays the insurance benefit to the insured or injured party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9FE869-65CF-13DB-8706-AFD9702B2F82}"/>
              </a:ext>
            </a:extLst>
          </p:cNvPr>
          <p:cNvSpPr txBox="1">
            <a:spLocks/>
          </p:cNvSpPr>
          <p:nvPr/>
        </p:nvSpPr>
        <p:spPr>
          <a:xfrm>
            <a:off x="516832" y="1538371"/>
            <a:ext cx="8627167" cy="8689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It is a chance event in which </a:t>
            </a:r>
            <a:b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</a:b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a claim for insurance benefits arises</a:t>
            </a:r>
          </a:p>
        </p:txBody>
      </p:sp>
    </p:spTree>
    <p:extLst>
      <p:ext uri="{BB962C8B-B14F-4D97-AF65-F5344CB8AC3E}">
        <p14:creationId xmlns:p14="http://schemas.microsoft.com/office/powerpoint/2010/main" val="28356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dom, kreslený obrázok, animák, ilustrácia&#10;&#10;Automaticky generovaný popis">
            <a:extLst>
              <a:ext uri="{FF2B5EF4-FFF2-40B4-BE49-F238E27FC236}">
                <a16:creationId xmlns:a16="http://schemas.microsoft.com/office/drawing/2014/main" id="{B451A260-19B0-3C34-0DDC-E51A2E6C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199479-BCE2-F99F-082A-22B93E4BCC0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What is an insured event?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40E0183-2174-791A-4A86-EAF3B5B06A68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When your house </a:t>
            </a:r>
            <a:b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</a:b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burns down</a:t>
            </a:r>
          </a:p>
        </p:txBody>
      </p:sp>
    </p:spTree>
    <p:extLst>
      <p:ext uri="{BB962C8B-B14F-4D97-AF65-F5344CB8AC3E}">
        <p14:creationId xmlns:p14="http://schemas.microsoft.com/office/powerpoint/2010/main" val="58291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zidlo, pozemné vozidlo, koleso, dizajn auta&#10;&#10;Automaticky generovaný popis">
            <a:extLst>
              <a:ext uri="{FF2B5EF4-FFF2-40B4-BE49-F238E27FC236}">
                <a16:creationId xmlns:a16="http://schemas.microsoft.com/office/drawing/2014/main" id="{27B29217-3547-EEE2-A306-755B8C3E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D7BE7F-1DE0-45F1-561B-1AEB6DF01D9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What is an insured event?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28BB8BC-BA9A-D1D8-ADD5-76C028F52B67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When you cause harm </a:t>
            </a:r>
            <a:b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</a:b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to yourself or others</a:t>
            </a:r>
          </a:p>
        </p:txBody>
      </p:sp>
    </p:spTree>
    <p:extLst>
      <p:ext uri="{BB962C8B-B14F-4D97-AF65-F5344CB8AC3E}">
        <p14:creationId xmlns:p14="http://schemas.microsoft.com/office/powerpoint/2010/main" val="419881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ilustrácia, umenie&#10;&#10; Automaticky generovaný popis so strednou spoľahlivosťou">
            <a:extLst>
              <a:ext uri="{FF2B5EF4-FFF2-40B4-BE49-F238E27FC236}">
                <a16:creationId xmlns:a16="http://schemas.microsoft.com/office/drawing/2014/main" id="{1C7D10BB-C00A-1D11-E12F-CD89A0F8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D07D49-3784-5AF0-5B19-E9BAB538A15E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What is an insured event?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24A3970-A9F9-75B5-3B4A-2CCA34C7A347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When an uninvited guest visits your home</a:t>
            </a:r>
          </a:p>
        </p:txBody>
      </p:sp>
    </p:spTree>
    <p:extLst>
      <p:ext uri="{BB962C8B-B14F-4D97-AF65-F5344CB8AC3E}">
        <p14:creationId xmlns:p14="http://schemas.microsoft.com/office/powerpoint/2010/main" val="2034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FB6C86CF-4D43-62D3-5276-814EE5B9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E306771-5C1A-231D-52FF-9A432CA18A87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500" b="1" dirty="0">
                <a:solidFill>
                  <a:srgbClr val="00A0E3"/>
                </a:solidFill>
                <a:latin typeface="+mj-lt"/>
                <a:ea typeface="+mj-ea"/>
                <a:cs typeface="+mj-cs"/>
              </a:rPr>
              <a:t>HEALTH INSURANCE</a:t>
            </a:r>
            <a:endParaRPr lang="sk-SK" sz="5500" dirty="0">
              <a:solidFill>
                <a:srgbClr val="00A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15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animák, kreslený obrázok, osoba&#10;&#10;Automaticky generovaný popis">
            <a:extLst>
              <a:ext uri="{FF2B5EF4-FFF2-40B4-BE49-F238E27FC236}">
                <a16:creationId xmlns:a16="http://schemas.microsoft.com/office/drawing/2014/main" id="{F00452A9-EED2-BAD1-19D2-D6D79C79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763CD6-5D01-8980-8B54-EBF207B573A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What is an insured event?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50228AB-38CB-AF71-5EB3-B5BA65263DEC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If you become seriously </a:t>
            </a:r>
            <a:b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</a:b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ill or you are injured </a:t>
            </a:r>
            <a:b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</a:b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in an accident</a:t>
            </a:r>
          </a:p>
        </p:txBody>
      </p:sp>
    </p:spTree>
    <p:extLst>
      <p:ext uri="{BB962C8B-B14F-4D97-AF65-F5344CB8AC3E}">
        <p14:creationId xmlns:p14="http://schemas.microsoft.com/office/powerpoint/2010/main" val="253171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ošatenie, kreslený obrázok, osoba&#10;&#10;Automaticky generovaný popis">
            <a:extLst>
              <a:ext uri="{FF2B5EF4-FFF2-40B4-BE49-F238E27FC236}">
                <a16:creationId xmlns:a16="http://schemas.microsoft.com/office/drawing/2014/main" id="{CBD53079-C492-86C1-4132-D2AD2CFE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42B20C-DEDB-C623-18F2-B90B98785406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What is an insured event?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D709D28-D696-E716-3213-5D49417D15BE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3658617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If you are injured </a:t>
            </a:r>
            <a:b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</a:b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in the mountains.</a:t>
            </a:r>
          </a:p>
        </p:txBody>
      </p:sp>
    </p:spTree>
    <p:extLst>
      <p:ext uri="{BB962C8B-B14F-4D97-AF65-F5344CB8AC3E}">
        <p14:creationId xmlns:p14="http://schemas.microsoft.com/office/powerpoint/2010/main" val="3876376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animák, grafika, kreativita, ilustrácia&#10;&#10;Automaticky generovaný popis">
            <a:extLst>
              <a:ext uri="{FF2B5EF4-FFF2-40B4-BE49-F238E27FC236}">
                <a16:creationId xmlns:a16="http://schemas.microsoft.com/office/drawing/2014/main" id="{687E6990-2CC0-FD07-CDBA-88416C6E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AB3FB9-DFEE-532F-AB56-609CCFE1C9D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What is an insured event?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CC88C4CE-D243-E1A4-543D-2FE01A388C94}"/>
              </a:ext>
            </a:extLst>
          </p:cNvPr>
          <p:cNvSpPr txBox="1">
            <a:spLocks/>
          </p:cNvSpPr>
          <p:nvPr/>
        </p:nvSpPr>
        <p:spPr>
          <a:xfrm>
            <a:off x="516832" y="2415450"/>
            <a:ext cx="7754756" cy="11068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</a:rPr>
              <a:t>Commercial insurance benefit makes it easier </a:t>
            </a:r>
            <a:br>
              <a:rPr lang="en-GB" sz="2500" dirty="0">
                <a:solidFill>
                  <a:srgbClr val="00A0E3"/>
                </a:solidFill>
              </a:rPr>
            </a:br>
            <a:r>
              <a:rPr lang="en-GB" sz="2500" dirty="0">
                <a:solidFill>
                  <a:srgbClr val="00A0E3"/>
                </a:solidFill>
              </a:rPr>
              <a:t>to recover from such events.</a:t>
            </a:r>
          </a:p>
        </p:txBody>
      </p:sp>
    </p:spTree>
    <p:extLst>
      <p:ext uri="{BB962C8B-B14F-4D97-AF65-F5344CB8AC3E}">
        <p14:creationId xmlns:p14="http://schemas.microsoft.com/office/powerpoint/2010/main" val="3802242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ošatenie, osoba, móda, animák&#10;&#10;Automaticky generovaný popis">
            <a:extLst>
              <a:ext uri="{FF2B5EF4-FFF2-40B4-BE49-F238E27FC236}">
                <a16:creationId xmlns:a16="http://schemas.microsoft.com/office/drawing/2014/main" id="{EC017F6C-D728-B243-8716-3A7C5EE0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EE943B-2AE3-BF75-BDAE-65B73462C7C7}"/>
              </a:ext>
            </a:extLst>
          </p:cNvPr>
          <p:cNvSpPr txBox="1">
            <a:spLocks/>
          </p:cNvSpPr>
          <p:nvPr/>
        </p:nvSpPr>
        <p:spPr>
          <a:xfrm>
            <a:off x="-1" y="1369775"/>
            <a:ext cx="4677655" cy="243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GB" sz="5500" dirty="0">
                <a:solidFill>
                  <a:srgbClr val="00A0E3"/>
                </a:solidFill>
                <a:ea typeface="+mj-ea"/>
                <a:cs typeface="+mj-cs"/>
              </a:rPr>
              <a:t>CELEBRITIES AND INSURANCE</a:t>
            </a:r>
          </a:p>
        </p:txBody>
      </p:sp>
    </p:spTree>
    <p:extLst>
      <p:ext uri="{BB962C8B-B14F-4D97-AF65-F5344CB8AC3E}">
        <p14:creationId xmlns:p14="http://schemas.microsoft.com/office/powerpoint/2010/main" val="2792086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žena, šaty, ošatenie, animák&#10;&#10;Automaticky generovaný popis">
            <a:extLst>
              <a:ext uri="{FF2B5EF4-FFF2-40B4-BE49-F238E27FC236}">
                <a16:creationId xmlns:a16="http://schemas.microsoft.com/office/drawing/2014/main" id="{E357D6F7-5DE6-EF7C-8CA1-3E5807BD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25C773-EE68-7BD5-5A23-B41D9B315E14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Jennifer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Lopez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C3F5C9C-2295-93C0-DFCF-2CBB30873E37}"/>
              </a:ext>
            </a:extLst>
          </p:cNvPr>
          <p:cNvSpPr txBox="1"/>
          <p:nvPr/>
        </p:nvSpPr>
        <p:spPr>
          <a:xfrm>
            <a:off x="576000" y="1872000"/>
            <a:ext cx="473311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Jennifer probably couldn't decide which part of </a:t>
            </a:r>
            <a:b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her body was the most beautiful, so she insured </a:t>
            </a:r>
            <a:b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several of them. She gets good money if something </a:t>
            </a:r>
            <a:b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happens to her hair, breasts, buttocks, or legs. 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However, she put the highest price on the part that </a:t>
            </a:r>
            <a:b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made her famous almost all over the world. Her posterior </a:t>
            </a:r>
            <a:b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is worth </a:t>
            </a:r>
            <a:r>
              <a:rPr lang="en-GB" sz="1500" b="1" dirty="0">
                <a:solidFill>
                  <a:srgbClr val="00A0E3"/>
                </a:solidFill>
                <a:cs typeface="Arial" panose="020B0604020202020204" pitchFamily="34" charset="0"/>
              </a:rPr>
              <a:t>€17 million</a:t>
            </a:r>
            <a:r>
              <a:rPr lang="en-GB" sz="15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21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kreslený obrázok, animák, ilustrácia, tanec&#10;&#10;Automaticky generovaný popis">
            <a:extLst>
              <a:ext uri="{FF2B5EF4-FFF2-40B4-BE49-F238E27FC236}">
                <a16:creationId xmlns:a16="http://schemas.microsoft.com/office/drawing/2014/main" id="{16BB29EF-A7CA-F6E9-50D3-2F8A2ADB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004" cy="51356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E3B455-F257-E0C6-B177-5AE4707AA2B1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Cristiano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Ronaldo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ACC5D07-F7ED-DA23-C3A7-F46E4E712BEA}"/>
              </a:ext>
            </a:extLst>
          </p:cNvPr>
          <p:cNvSpPr txBox="1"/>
          <p:nvPr/>
        </p:nvSpPr>
        <p:spPr>
          <a:xfrm>
            <a:off x="576000" y="1872000"/>
            <a:ext cx="4733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Ronaldo values his feet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at an incredible </a:t>
            </a:r>
            <a:r>
              <a:rPr lang="en-GB" sz="1600" b="1" dirty="0">
                <a:solidFill>
                  <a:srgbClr val="00A0E3"/>
                </a:solidFill>
                <a:cs typeface="Arial" panose="020B0604020202020204" pitchFamily="34" charset="0"/>
              </a:rPr>
              <a:t>€144 million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428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animák, šaty, móda&#10;&#10;Automaticky generovaný popis">
            <a:extLst>
              <a:ext uri="{FF2B5EF4-FFF2-40B4-BE49-F238E27FC236}">
                <a16:creationId xmlns:a16="http://schemas.microsoft.com/office/drawing/2014/main" id="{EF9B4F07-D7BB-7DC7-95A1-08C72B6C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38E809-9114-F507-2B9E-952DB0C8CC3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Taylor</a:t>
            </a:r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Swift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CCCB5B9-DA72-9AB8-6C5D-742CF66BA231}"/>
              </a:ext>
            </a:extLst>
          </p:cNvPr>
          <p:cNvSpPr txBox="1"/>
          <p:nvPr/>
        </p:nvSpPr>
        <p:spPr>
          <a:xfrm>
            <a:off x="576000" y="1872000"/>
            <a:ext cx="47331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The young singer has legs all </a:t>
            </a:r>
            <a:b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the way to heaven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which she has insured </a:t>
            </a:r>
            <a:b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for an astonishing </a:t>
            </a:r>
            <a:r>
              <a:rPr lang="en-GB" sz="1600" b="1" i="0" dirty="0">
                <a:solidFill>
                  <a:srgbClr val="00A0E3"/>
                </a:solidFill>
                <a:effectLst/>
                <a:cs typeface="Arial" panose="020B0604020202020204" pitchFamily="34" charset="0"/>
              </a:rPr>
              <a:t>$40 million</a:t>
            </a:r>
            <a:r>
              <a:rPr lang="en-GB" sz="1600" b="0" i="0" dirty="0">
                <a:solidFill>
                  <a:srgbClr val="575756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773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kreslený obrázok, ilustrácia, animák, umenie&#10;&#10;Automaticky generovaný popis">
            <a:extLst>
              <a:ext uri="{FF2B5EF4-FFF2-40B4-BE49-F238E27FC236}">
                <a16:creationId xmlns:a16="http://schemas.microsoft.com/office/drawing/2014/main" id="{4EDBB0E2-E63D-3FE4-4CAF-33DC6ABB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FD5047-2164-A5C2-4C11-0076A48D7FE4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500" dirty="0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David </a:t>
            </a:r>
            <a:r>
              <a:rPr lang="sk-SK" sz="2500" dirty="0" err="1">
                <a:solidFill>
                  <a:srgbClr val="00A0E3"/>
                </a:solidFill>
                <a:effectLst/>
                <a:latin typeface="Calibri Light" panose="020F0302020204030204" pitchFamily="34" charset="0"/>
              </a:rPr>
              <a:t>Beckham</a:t>
            </a:r>
            <a:endParaRPr lang="sk-SK" sz="2500" dirty="0">
              <a:solidFill>
                <a:srgbClr val="00A0E3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61A8446-CB01-FB25-480D-5D565AD0BF09}"/>
              </a:ext>
            </a:extLst>
          </p:cNvPr>
          <p:cNvSpPr txBox="1"/>
          <p:nvPr/>
        </p:nvSpPr>
        <p:spPr>
          <a:xfrm>
            <a:off x="576000" y="1872000"/>
            <a:ext cx="47331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The English footballer set a price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of almost €53 million for his feet. </a:t>
            </a:r>
          </a:p>
        </p:txBody>
      </p:sp>
    </p:spTree>
    <p:extLst>
      <p:ext uri="{BB962C8B-B14F-4D97-AF65-F5344CB8AC3E}">
        <p14:creationId xmlns:p14="http://schemas.microsoft.com/office/powerpoint/2010/main" val="1325796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id="{75491F10-FC52-6E98-53CE-64021291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7" name="Obrázok 16" descr="Obrázok, na ktorom je grafika, snímka obrazovky, logo, dizajn&#10;&#10;Automaticky generovaný popis">
            <a:extLst>
              <a:ext uri="{FF2B5EF4-FFF2-40B4-BE49-F238E27FC236}">
                <a16:creationId xmlns:a16="http://schemas.microsoft.com/office/drawing/2014/main" id="{AFBBC56B-AB13-F829-B5E0-9F7CBD18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Obrázok 18" descr="Obrázok, na ktorom je snímka obrazovky, čierny, temnota&#10;&#10;Automaticky generovaný popis">
            <a:extLst>
              <a:ext uri="{FF2B5EF4-FFF2-40B4-BE49-F238E27FC236}">
                <a16:creationId xmlns:a16="http://schemas.microsoft.com/office/drawing/2014/main" id="{928732C5-BAD1-DE20-6933-2E380B83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0A4DD40-B5CD-FC4D-1A8B-72656A1E2899}"/>
              </a:ext>
            </a:extLst>
          </p:cNvPr>
          <p:cNvSpPr txBox="1"/>
          <p:nvPr/>
        </p:nvSpPr>
        <p:spPr>
          <a:xfrm>
            <a:off x="487359" y="4456580"/>
            <a:ext cx="1643591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Health insurers as of 1 January 2023</a:t>
            </a:r>
          </a:p>
          <a:p>
            <a:r>
              <a:rPr lang="en-GB" sz="65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Average life expectancy </a:t>
            </a:r>
          </a:p>
          <a:p>
            <a:r>
              <a:rPr lang="en-GB" sz="65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Pension amount as at 31 January 2023</a:t>
            </a:r>
            <a:endParaRPr lang="sk-SK" sz="650" dirty="0">
              <a:solidFill>
                <a:srgbClr val="575756"/>
              </a:solidFill>
              <a:effectLst/>
              <a:latin typeface="+mj-lt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A3B0D27-E95F-7F89-EBAD-759CED9E2ED2}"/>
              </a:ext>
            </a:extLst>
          </p:cNvPr>
          <p:cNvSpPr txBox="1"/>
          <p:nvPr/>
        </p:nvSpPr>
        <p:spPr>
          <a:xfrm>
            <a:off x="4665918" y="4453879"/>
            <a:ext cx="1609200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50" dirty="0">
                <a:solidFill>
                  <a:srgbClr val="57575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Calculation calculator for care benefit</a:t>
            </a:r>
          </a:p>
          <a:p>
            <a:r>
              <a:rPr lang="en-GB" sz="650" dirty="0">
                <a:solidFill>
                  <a:srgbClr val="57575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Statistics on traffic accidents</a:t>
            </a:r>
          </a:p>
          <a:p>
            <a:r>
              <a:rPr lang="en-GB" sz="650" dirty="0">
                <a:solidFill>
                  <a:srgbClr val="57575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Statistics on diseases, injuries, thefts</a:t>
            </a:r>
            <a:endParaRPr lang="sk-SK" sz="650" dirty="0">
              <a:solidFill>
                <a:srgbClr val="575756"/>
              </a:solidFill>
              <a:effectLst/>
              <a:latin typeface="Juli Sans Light" pitchFamily="2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9D65812-E432-2E66-3AAE-74ED4ACBB5EA}"/>
              </a:ext>
            </a:extLst>
          </p:cNvPr>
          <p:cNvSpPr txBox="1"/>
          <p:nvPr/>
        </p:nvSpPr>
        <p:spPr>
          <a:xfrm>
            <a:off x="2228908" y="4453879"/>
            <a:ext cx="1817302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www.udzs-sk.sk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www.statistics.sk</a:t>
            </a:r>
            <a:endParaRPr lang="sk-SK" sz="650" dirty="0">
              <a:solidFill>
                <a:srgbClr val="00A0E3"/>
              </a:solidFill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www.socpoist.sk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AB2F500-294D-E138-270D-A1C152769EE8}"/>
              </a:ext>
            </a:extLst>
          </p:cNvPr>
          <p:cNvSpPr txBox="1"/>
          <p:nvPr/>
        </p:nvSpPr>
        <p:spPr>
          <a:xfrm>
            <a:off x="6407467" y="4453879"/>
            <a:ext cx="1817302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https://ekonomika.sme.sk/kalkulacky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www.minv.sk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  <a:p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www.inecim.sk</a:t>
            </a:r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</a:rPr>
              <a:t>  </a:t>
            </a:r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https</a:t>
            </a:r>
            <a:r>
              <a:rPr lang="sk-SK" sz="650" dirty="0">
                <a:solidFill>
                  <a:srgbClr val="00A0E3"/>
                </a:solidFill>
                <a:effectLst/>
                <a:latin typeface="Juli Sans Light" pitchFamily="2" charset="0"/>
              </a:rPr>
              <a:t>://</a:t>
            </a:r>
            <a:r>
              <a:rPr lang="sk-SK" sz="650" dirty="0" err="1">
                <a:solidFill>
                  <a:srgbClr val="00A0E3"/>
                </a:solidFill>
                <a:effectLst/>
                <a:latin typeface="Juli Sans Light" pitchFamily="2" charset="0"/>
              </a:rPr>
              <a:t>domov.sme.sk</a:t>
            </a:r>
            <a:endParaRPr lang="sk-SK" sz="650" dirty="0">
              <a:solidFill>
                <a:srgbClr val="00A0E3"/>
              </a:solidFill>
              <a:effectLst/>
              <a:latin typeface="Juli Sans Light" pitchFamily="2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9F6C74E-C602-1DD6-4F12-99FBE3CF7590}"/>
              </a:ext>
            </a:extLst>
          </p:cNvPr>
          <p:cNvSpPr txBox="1"/>
          <p:nvPr/>
        </p:nvSpPr>
        <p:spPr>
          <a:xfrm>
            <a:off x="487359" y="4198433"/>
            <a:ext cx="30032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The following resources were used in the presentation: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57C63D8D-D718-284F-238D-EC4621C01608}"/>
              </a:ext>
            </a:extLst>
          </p:cNvPr>
          <p:cNvSpPr txBox="1">
            <a:spLocks/>
          </p:cNvSpPr>
          <p:nvPr/>
        </p:nvSpPr>
        <p:spPr>
          <a:xfrm>
            <a:off x="487360" y="421782"/>
            <a:ext cx="7203906" cy="5482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>
                <a:solidFill>
                  <a:srgbClr val="00A0E3"/>
                </a:solidFill>
                <a:cs typeface="Arial" panose="020B0604020202020204" pitchFamily="34" charset="0"/>
              </a:rPr>
              <a:t>Support for the insurance project was provided by</a:t>
            </a:r>
          </a:p>
        </p:txBody>
      </p:sp>
    </p:spTree>
    <p:extLst>
      <p:ext uri="{BB962C8B-B14F-4D97-AF65-F5344CB8AC3E}">
        <p14:creationId xmlns:p14="http://schemas.microsoft.com/office/powerpoint/2010/main" val="328503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 descr="Obrázok, na ktorom je ošatenie, osoba, animák&#10;&#10;Automaticky generovaný popis">
            <a:extLst>
              <a:ext uri="{FF2B5EF4-FFF2-40B4-BE49-F238E27FC236}">
                <a16:creationId xmlns:a16="http://schemas.microsoft.com/office/drawing/2014/main" id="{8EF7DE6D-0653-ED71-C26F-8DD1CC69B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AB1036-2488-5BBB-D64C-9E683874FE34}"/>
              </a:ext>
            </a:extLst>
          </p:cNvPr>
          <p:cNvSpPr txBox="1">
            <a:spLocks/>
          </p:cNvSpPr>
          <p:nvPr/>
        </p:nvSpPr>
        <p:spPr>
          <a:xfrm>
            <a:off x="516833" y="785675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000" dirty="0">
              <a:solidFill>
                <a:srgbClr val="00A0E3"/>
              </a:solidFill>
              <a:effectLst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B87DE92-9462-5C33-3F3B-4FBA5590F4A9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A0E3"/>
                </a:solidFill>
                <a:latin typeface="+mj-lt"/>
                <a:ea typeface="+mj-ea"/>
                <a:cs typeface="+mj-cs"/>
              </a:rPr>
              <a:t>Health insurance</a:t>
            </a:r>
            <a:endParaRPr lang="sk-SK" sz="2500" dirty="0">
              <a:solidFill>
                <a:srgbClr val="00A0E3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0554184-17E2-264F-832B-9C91B380BB1A}"/>
              </a:ext>
            </a:extLst>
          </p:cNvPr>
          <p:cNvSpPr txBox="1"/>
          <p:nvPr/>
        </p:nvSpPr>
        <p:spPr>
          <a:xfrm>
            <a:off x="576000" y="1728000"/>
            <a:ext cx="4274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Health insurance </a:t>
            </a:r>
            <a:r>
              <a:rPr lang="en-GB" sz="1600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is mandatory.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Your parents pay for it through their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employers, the state pays for you.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DA955F4-F195-E60A-E16A-FF9905D90FAA}"/>
              </a:ext>
            </a:extLst>
          </p:cNvPr>
          <p:cNvSpPr txBox="1"/>
          <p:nvPr/>
        </p:nvSpPr>
        <p:spPr>
          <a:xfrm>
            <a:off x="576000" y="2700000"/>
            <a:ext cx="4274438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Healthcare</a:t>
            </a:r>
            <a:r>
              <a:rPr lang="en-GB" sz="1700" b="1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 Slovakia is </a:t>
            </a:r>
            <a:r>
              <a:rPr lang="en-GB" sz="17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free</a:t>
            </a:r>
            <a:r>
              <a:rPr lang="en-GB" sz="1700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0231CE7-317B-31D6-DA76-BA531E3BDC07}"/>
              </a:ext>
            </a:extLst>
          </p:cNvPr>
          <p:cNvSpPr txBox="1"/>
          <p:nvPr/>
        </p:nvSpPr>
        <p:spPr>
          <a:xfrm>
            <a:off x="605472" y="4250524"/>
            <a:ext cx="853852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dirty="0">
                <a:solidFill>
                  <a:srgbClr val="009FE3"/>
                </a:solidFill>
                <a:cs typeface="Arial" panose="020B0604020202020204" pitchFamily="34" charset="0"/>
              </a:rPr>
              <a:t>What does health care mean to you?</a:t>
            </a:r>
          </a:p>
        </p:txBody>
      </p:sp>
    </p:spTree>
    <p:extLst>
      <p:ext uri="{BB962C8B-B14F-4D97-AF65-F5344CB8AC3E}">
        <p14:creationId xmlns:p14="http://schemas.microsoft.com/office/powerpoint/2010/main" val="181505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ošatenie, animák, kabát, rukáv&#10;&#10;Automaticky generovaný popis">
            <a:extLst>
              <a:ext uri="{FF2B5EF4-FFF2-40B4-BE49-F238E27FC236}">
                <a16:creationId xmlns:a16="http://schemas.microsoft.com/office/drawing/2014/main" id="{72093B02-C558-B932-2AAA-6F2C9780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572C2F8E-DEEA-95EA-3D8D-7EFF9FAE23C7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A0E3"/>
                </a:solidFill>
                <a:latin typeface="+mj-lt"/>
                <a:ea typeface="+mj-ea"/>
                <a:cs typeface="+mj-cs"/>
              </a:rPr>
              <a:t>Health insurance</a:t>
            </a:r>
            <a:endParaRPr lang="sk-SK" sz="2500" dirty="0">
              <a:solidFill>
                <a:srgbClr val="00A0E3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CA00A3D-E7F4-4C37-21D2-E6D42EFA4144}"/>
              </a:ext>
            </a:extLst>
          </p:cNvPr>
          <p:cNvSpPr txBox="1"/>
          <p:nvPr/>
        </p:nvSpPr>
        <p:spPr>
          <a:xfrm>
            <a:off x="600805" y="4514642"/>
            <a:ext cx="81456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How the population of the Slovak Republic is shared among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three health insurance companies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.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1A0E992-4BD4-3F34-6E28-E5AB6653299E}"/>
              </a:ext>
            </a:extLst>
          </p:cNvPr>
          <p:cNvSpPr txBox="1"/>
          <p:nvPr/>
        </p:nvSpPr>
        <p:spPr>
          <a:xfrm>
            <a:off x="991136" y="1958735"/>
            <a:ext cx="8936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VšZP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55.21%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F1BFB98-474A-A36D-52CE-80B77619B7C7}"/>
              </a:ext>
            </a:extLst>
          </p:cNvPr>
          <p:cNvSpPr txBox="1"/>
          <p:nvPr/>
        </p:nvSpPr>
        <p:spPr>
          <a:xfrm>
            <a:off x="4885111" y="1466292"/>
            <a:ext cx="8936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Dôvera</a:t>
            </a: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32.35%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CF9595C-C0EF-4E26-EF5B-4B49D81A558F}"/>
              </a:ext>
            </a:extLst>
          </p:cNvPr>
          <p:cNvSpPr txBox="1"/>
          <p:nvPr/>
        </p:nvSpPr>
        <p:spPr>
          <a:xfrm>
            <a:off x="4885111" y="3644573"/>
            <a:ext cx="8936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 err="1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Union</a:t>
            </a:r>
            <a:endParaRPr lang="sk-SK" sz="1600" dirty="0">
              <a:solidFill>
                <a:srgbClr val="575756"/>
              </a:solidFill>
              <a:effectLst/>
              <a:latin typeface="Calibri Light" panose="020F0302020204030204" pitchFamily="34" charset="0"/>
            </a:endParaRPr>
          </a:p>
          <a:p>
            <a:r>
              <a:rPr lang="sk-SK" sz="1600" dirty="0">
                <a:solidFill>
                  <a:srgbClr val="575756"/>
                </a:solidFill>
                <a:effectLst/>
                <a:latin typeface="Calibri Light" panose="020F0302020204030204" pitchFamily="34" charset="0"/>
              </a:rPr>
              <a:t>12.44%</a:t>
            </a:r>
          </a:p>
        </p:txBody>
      </p:sp>
    </p:spTree>
    <p:extLst>
      <p:ext uri="{BB962C8B-B14F-4D97-AF65-F5344CB8AC3E}">
        <p14:creationId xmlns:p14="http://schemas.microsoft.com/office/powerpoint/2010/main" val="249936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brázok, na ktorom je ošatenie, animák, stojaci, ilustrácia&#10;&#10;Automaticky generovaný popis">
            <a:extLst>
              <a:ext uri="{FF2B5EF4-FFF2-40B4-BE49-F238E27FC236}">
                <a16:creationId xmlns:a16="http://schemas.microsoft.com/office/drawing/2014/main" id="{77BF6EDB-4003-0057-CC1B-62A1342E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CED8684-0E59-CF74-7DE1-BE88D31583A4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A0E3"/>
                </a:solidFill>
                <a:latin typeface="+mj-lt"/>
                <a:ea typeface="+mj-ea"/>
                <a:cs typeface="+mj-cs"/>
              </a:rPr>
              <a:t>Health insurance</a:t>
            </a:r>
            <a:endParaRPr lang="sk-SK" sz="2500" dirty="0">
              <a:solidFill>
                <a:srgbClr val="00A0E3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CBA790F-998F-77CD-3A2F-30F534E0EE7C}"/>
              </a:ext>
            </a:extLst>
          </p:cNvPr>
          <p:cNvSpPr txBox="1"/>
          <p:nvPr/>
        </p:nvSpPr>
        <p:spPr>
          <a:xfrm>
            <a:off x="576000" y="1728000"/>
            <a:ext cx="4274438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Before entering a doctor’s surgery,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always have your </a:t>
            </a:r>
            <a:r>
              <a:rPr lang="en-GB" sz="16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health card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 ready.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If you don't have it, the doctor </a:t>
            </a:r>
            <a:r>
              <a:rPr lang="en-GB" sz="16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might </a:t>
            </a:r>
            <a:br>
              <a:rPr lang="en-GB" sz="16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send you away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 without treatment.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All health insurance companies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now issue a </a:t>
            </a: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combined insurance card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including a European Health Insurance Card</a:t>
            </a:r>
            <a:r>
              <a:rPr lang="en-GB" sz="1600" b="1" dirty="0">
                <a:solidFill>
                  <a:srgbClr val="00A0E3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which entitles you to urgent treatment in the EU, Serbia, Norway, Switzerland, Liechtenstein, Macedonia and Iceland.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srgbClr val="57575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3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anec, šaty, obuv, animák&#10;&#10;Automaticky generovaný popis">
            <a:extLst>
              <a:ext uri="{FF2B5EF4-FFF2-40B4-BE49-F238E27FC236}">
                <a16:creationId xmlns:a16="http://schemas.microsoft.com/office/drawing/2014/main" id="{4CA5625D-11B9-F825-B151-80FC8B5C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D2383A-7A6E-89C4-28C8-A0A93DA37588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>
                <a:solidFill>
                  <a:srgbClr val="00A0E3"/>
                </a:solidFill>
                <a:latin typeface="+mj-lt"/>
                <a:ea typeface="+mj-ea"/>
                <a:cs typeface="+mj-cs"/>
              </a:rPr>
              <a:t>Health insurance</a:t>
            </a:r>
            <a:endParaRPr lang="sk-SK" sz="2500" dirty="0">
              <a:solidFill>
                <a:srgbClr val="00A0E3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B7AC989-3C29-EC25-316D-839863D05850}"/>
              </a:ext>
            </a:extLst>
          </p:cNvPr>
          <p:cNvSpPr txBox="1"/>
          <p:nvPr/>
        </p:nvSpPr>
        <p:spPr>
          <a:xfrm>
            <a:off x="576000" y="1728000"/>
            <a:ext cx="427443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Many celebrities in global and Slovak show business are famous for having protruding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ears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 or a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big nose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sk-SK" sz="1600" dirty="0"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 our country, the cost of plastic surgery for the ears is about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€800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, for the nose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€2,100.  </a:t>
            </a:r>
          </a:p>
          <a:p>
            <a:endParaRPr lang="sk-SK" sz="1600" dirty="0">
              <a:latin typeface="+mj-lt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If it is not a health problem but a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“cosmetic”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adjustment, you must pay for surgery out of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your own pocket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, if you decide to get it.</a:t>
            </a:r>
          </a:p>
        </p:txBody>
      </p:sp>
    </p:spTree>
    <p:extLst>
      <p:ext uri="{BB962C8B-B14F-4D97-AF65-F5344CB8AC3E}">
        <p14:creationId xmlns:p14="http://schemas.microsoft.com/office/powerpoint/2010/main" val="10574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ošatenie, osoba, žena, obuv&#10;&#10;Automaticky generovaný popis">
            <a:extLst>
              <a:ext uri="{FF2B5EF4-FFF2-40B4-BE49-F238E27FC236}">
                <a16:creationId xmlns:a16="http://schemas.microsoft.com/office/drawing/2014/main" id="{4C0A5742-1EF8-B6C1-ED85-FB4E7F767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80E482-154C-B432-89D3-174EAD618820}"/>
              </a:ext>
            </a:extLst>
          </p:cNvPr>
          <p:cNvSpPr txBox="1">
            <a:spLocks/>
          </p:cNvSpPr>
          <p:nvPr/>
        </p:nvSpPr>
        <p:spPr>
          <a:xfrm>
            <a:off x="-1" y="1520847"/>
            <a:ext cx="4677655" cy="1790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GB" sz="5500" dirty="0">
                <a:solidFill>
                  <a:srgbClr val="00A0E3"/>
                </a:solidFill>
                <a:latin typeface="+mn-lt"/>
                <a:ea typeface="+mj-ea"/>
                <a:cs typeface="+mj-cs"/>
              </a:rPr>
              <a:t>SOCIAL INSURANCE</a:t>
            </a:r>
          </a:p>
        </p:txBody>
      </p:sp>
    </p:spTree>
    <p:extLst>
      <p:ext uri="{BB962C8B-B14F-4D97-AF65-F5344CB8AC3E}">
        <p14:creationId xmlns:p14="http://schemas.microsoft.com/office/powerpoint/2010/main" val="350105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bytok, stolička, počítač, ilustrácia&#10;&#10;Automaticky generovaný popis">
            <a:extLst>
              <a:ext uri="{FF2B5EF4-FFF2-40B4-BE49-F238E27FC236}">
                <a16:creationId xmlns:a16="http://schemas.microsoft.com/office/drawing/2014/main" id="{9D41505F-7F48-741B-0C06-6ACB1C8A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559206-45F0-3601-67A5-E258845C62FE}"/>
              </a:ext>
            </a:extLst>
          </p:cNvPr>
          <p:cNvSpPr txBox="1">
            <a:spLocks/>
          </p:cNvSpPr>
          <p:nvPr/>
        </p:nvSpPr>
        <p:spPr>
          <a:xfrm>
            <a:off x="516833" y="272492"/>
            <a:ext cx="8627167" cy="570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500" dirty="0">
                <a:solidFill>
                  <a:srgbClr val="00A0E3"/>
                </a:solidFill>
                <a:ea typeface="+mj-ea"/>
                <a:cs typeface="+mj-cs"/>
              </a:rPr>
              <a:t>Social insurance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5F634F9-AE76-C370-4860-C41104265498}"/>
              </a:ext>
            </a:extLst>
          </p:cNvPr>
          <p:cNvSpPr txBox="1"/>
          <p:nvPr/>
        </p:nvSpPr>
        <p:spPr>
          <a:xfrm>
            <a:off x="576000" y="1728000"/>
            <a:ext cx="427443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In Slovakia, all social coverage is managed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by the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Social Insurance Agency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1600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Throughout their lives, working people pay </a:t>
            </a: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compulsory contributions,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from which </a:t>
            </a:r>
            <a:b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9FE3"/>
                </a:solidFill>
                <a:latin typeface="+mj-lt"/>
                <a:cs typeface="Arial" panose="020B0604020202020204" pitchFamily="34" charset="0"/>
              </a:rPr>
              <a:t>various benefits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575756"/>
                </a:solidFill>
                <a:latin typeface="+mj-lt"/>
                <a:cs typeface="Arial" panose="020B0604020202020204" pitchFamily="34" charset="0"/>
              </a:rPr>
              <a:t>are later paid.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1600" dirty="0">
              <a:latin typeface="+mj-lt"/>
            </a:endParaRPr>
          </a:p>
        </p:txBody>
      </p:sp>
      <p:pic>
        <p:nvPicPr>
          <p:cNvPr id="7" name="Obrázok 6" descr="Obrázok, na ktorom je písmo, grafika, logo, grafický dizajn&#10;&#10;Automaticky generovaný popis">
            <a:extLst>
              <a:ext uri="{FF2B5EF4-FFF2-40B4-BE49-F238E27FC236}">
                <a16:creationId xmlns:a16="http://schemas.microsoft.com/office/drawing/2014/main" id="{B396868A-8CDA-94AA-2407-AA43FAE2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3" y="4033265"/>
            <a:ext cx="3031792" cy="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03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54814-2c92-4f2d-9a4a-81524f101a6e">
      <Terms xmlns="http://schemas.microsoft.com/office/infopath/2007/PartnerControls"/>
    </lcf76f155ced4ddcb4097134ff3c332f>
    <TaxCatchAll xmlns="978e57f3-e80d-4141-b43a-ee6513cbb9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D7B8784472374A98F0385270A2046B" ma:contentTypeVersion="15" ma:contentTypeDescription="Vytvoří nový dokument" ma:contentTypeScope="" ma:versionID="969760213b4e50f2db5c454aea1b257b">
  <xsd:schema xmlns:xsd="http://www.w3.org/2001/XMLSchema" xmlns:xs="http://www.w3.org/2001/XMLSchema" xmlns:p="http://schemas.microsoft.com/office/2006/metadata/properties" xmlns:ns2="b5454814-2c92-4f2d-9a4a-81524f101a6e" xmlns:ns3="978e57f3-e80d-4141-b43a-ee6513cbb90d" targetNamespace="http://schemas.microsoft.com/office/2006/metadata/properties" ma:root="true" ma:fieldsID="11a345e8a04d914dc7d13d87de595505" ns2:_="" ns3:_="">
    <xsd:import namespace="b5454814-2c92-4f2d-9a4a-81524f101a6e"/>
    <xsd:import namespace="978e57f3-e80d-4141-b43a-ee6513cbb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4814-2c92-4f2d-9a4a-81524f10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5dd2a442-b5ac-41d7-a9d3-5c9eaa319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e57f3-e80d-4141-b43a-ee6513cbb90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abc460-982e-450b-a902-8084119a8088}" ma:internalName="TaxCatchAll" ma:showField="CatchAllData" ma:web="978e57f3-e80d-4141-b43a-ee6513cbb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9D75A8-212C-45F7-98F3-32742A03EC00}">
  <ds:schemaRefs>
    <ds:schemaRef ds:uri="http://schemas.microsoft.com/office/2006/metadata/properties"/>
    <ds:schemaRef ds:uri="http://schemas.microsoft.com/office/infopath/2007/PartnerControls"/>
    <ds:schemaRef ds:uri="b5454814-2c92-4f2d-9a4a-81524f101a6e"/>
    <ds:schemaRef ds:uri="978e57f3-e80d-4141-b43a-ee6513cbb90d"/>
  </ds:schemaRefs>
</ds:datastoreItem>
</file>

<file path=customXml/itemProps2.xml><?xml version="1.0" encoding="utf-8"?>
<ds:datastoreItem xmlns:ds="http://schemas.openxmlformats.org/officeDocument/2006/customXml" ds:itemID="{308374FD-9B95-4B89-A44A-7A75D6D35E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D1933-066B-420C-B148-CDC9053F4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4814-2c92-4f2d-9a4a-81524f101a6e"/>
    <ds:schemaRef ds:uri="978e57f3-e80d-4141-b43a-ee6513cbb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500</TotalTime>
  <Words>1253</Words>
  <Application>Microsoft Office PowerPoint</Application>
  <PresentationFormat>On-screen Show (16:9)</PresentationFormat>
  <Paragraphs>184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Juli Sans Light</vt:lpstr>
      <vt:lpstr>Wingdings</vt:lpstr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/>
  <cp:keywords/>
  <dc:description/>
  <cp:lastModifiedBy>ONDREJIČKOVÁ Martina</cp:lastModifiedBy>
  <cp:revision>116</cp:revision>
  <dcterms:created xsi:type="dcterms:W3CDTF">2023-07-24T15:00:35Z</dcterms:created>
  <dcterms:modified xsi:type="dcterms:W3CDTF">2023-08-24T12:35:59Z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0x01010098D7B8784472374A98F0385270A2046B</vt:lpwstr>
  </property>
  <property fmtid="{D5CDD505-2E9C-101B-9397-08002B2CF9AE}" pid="3" name="MSIP_Label_0e69db62-8357-4998-8a24-6b58b87efd96_Enabled">
    <vt:lpwstr>true</vt:lpwstr>
  </property>
  <property fmtid="{D5CDD505-2E9C-101B-9397-08002B2CF9AE}" pid="4" name="MSIP_Label_0e69db62-8357-4998-8a24-6b58b87efd96_SetDate">
    <vt:lpwstr>2023-08-24T12:34:35Z</vt:lpwstr>
  </property>
  <property fmtid="{D5CDD505-2E9C-101B-9397-08002B2CF9AE}" pid="5" name="MSIP_Label_0e69db62-8357-4998-8a24-6b58b87efd96_Method">
    <vt:lpwstr>Privileged</vt:lpwstr>
  </property>
  <property fmtid="{D5CDD505-2E9C-101B-9397-08002B2CF9AE}" pid="6" name="MSIP_Label_0e69db62-8357-4998-8a24-6b58b87efd96_Name">
    <vt:lpwstr>0e69db62-8357-4998-8a24-6b58b87efd96</vt:lpwstr>
  </property>
  <property fmtid="{D5CDD505-2E9C-101B-9397-08002B2CF9AE}" pid="7" name="MSIP_Label_0e69db62-8357-4998-8a24-6b58b87efd96_SiteId">
    <vt:lpwstr>64af2aee-7d6c-49ac-a409-192d3fee73b8</vt:lpwstr>
  </property>
  <property fmtid="{D5CDD505-2E9C-101B-9397-08002B2CF9AE}" pid="8" name="MSIP_Label_0e69db62-8357-4998-8a24-6b58b87efd96_ActionId">
    <vt:lpwstr>b7bfce51-2c7f-4a7f-b971-24fcaa9ebc0f</vt:lpwstr>
  </property>
  <property fmtid="{D5CDD505-2E9C-101B-9397-08002B2CF9AE}" pid="9" name="MSIP_Label_0e69db62-8357-4998-8a24-6b58b87efd96_ContentBits">
    <vt:lpwstr>0</vt:lpwstr>
  </property>
</Properties>
</file>